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4"/>
  </p:sldMasterIdLst>
  <p:notesMasterIdLst>
    <p:notesMasterId r:id="rId19"/>
  </p:notesMasterIdLst>
  <p:sldIdLst>
    <p:sldId id="624" r:id="rId5"/>
    <p:sldId id="727" r:id="rId6"/>
    <p:sldId id="726" r:id="rId7"/>
    <p:sldId id="725" r:id="rId8"/>
    <p:sldId id="689" r:id="rId9"/>
    <p:sldId id="714" r:id="rId10"/>
    <p:sldId id="724" r:id="rId11"/>
    <p:sldId id="688" r:id="rId12"/>
    <p:sldId id="685" r:id="rId13"/>
    <p:sldId id="717" r:id="rId14"/>
    <p:sldId id="715" r:id="rId15"/>
    <p:sldId id="718" r:id="rId16"/>
    <p:sldId id="719" r:id="rId17"/>
    <p:sldId id="710" r:id="rId1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16DA08-9C46-1430-14C9-C75700634E5B}" name="Lauren Burrows" initials="LB" userId="S::lauren.burrows@bozzuto.com::39057b4e-d594-40de-9075-c76bee42e9fb" providerId="AD"/>
  <p188:author id="{C5814D27-B692-5516-9DCE-E37A04041D02}" name="Lauren Burrows" initials="LB" userId="S::Lauren.Burrows@bozzuto.com::39057b4e-d594-40de-9075-c76bee42e9fb" providerId="AD"/>
  <p188:author id="{63C05350-EAB4-8055-9859-02FC8EEEFC38}" name="Chelsea Bellay" initials="CB" userId="S::chelsea.bellay@bozzuto.com::8022fa62-e220-4f85-af64-2575103b1119" providerId="AD"/>
  <p188:author id="{C680C3DB-2627-9231-6292-E712505D0A79}" name="Molly Harding" initials="MH" userId="S::Molly.Harding@bozzuto.com::9df1cb1f-7c9b-406b-9ac6-1f7f9d523caf" providerId="AD"/>
  <p188:author id="{4DC725FD-B15E-268F-4B9D-FDA32058D357}" name="Chelsea Bellay" initials="CB" userId="S::Chelsea.Bellay@bozzuto.com::8022fa62-e220-4f85-af64-2575103b11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C2A"/>
    <a:srgbClr val="8E504F"/>
    <a:srgbClr val="F2D3D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5591" autoAdjust="0"/>
  </p:normalViewPr>
  <p:slideViewPr>
    <p:cSldViewPr snapToGrid="0">
      <p:cViewPr varScale="1">
        <p:scale>
          <a:sx n="119" d="100"/>
          <a:sy n="119" d="100"/>
        </p:scale>
        <p:origin x="23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3408"/>
          </a:xfrm>
          <a:prstGeom prst="rect">
            <a:avLst/>
          </a:prstGeom>
        </p:spPr>
        <p:txBody>
          <a:bodyPr vert="horz" lIns="92483" tIns="46242" rIns="92483" bIns="46242" rtlCol="0"/>
          <a:lstStyle>
            <a:lvl1pPr algn="l">
              <a:defRPr sz="1200"/>
            </a:lvl1pPr>
          </a:lstStyle>
          <a:p>
            <a:endParaRPr lang="en-US" dirty="0"/>
          </a:p>
        </p:txBody>
      </p:sp>
      <p:sp>
        <p:nvSpPr>
          <p:cNvPr id="3" name="Date Placeholder 2"/>
          <p:cNvSpPr>
            <a:spLocks noGrp="1"/>
          </p:cNvSpPr>
          <p:nvPr>
            <p:ph type="dt" idx="1"/>
          </p:nvPr>
        </p:nvSpPr>
        <p:spPr>
          <a:xfrm>
            <a:off x="3936769" y="0"/>
            <a:ext cx="3011699" cy="463408"/>
          </a:xfrm>
          <a:prstGeom prst="rect">
            <a:avLst/>
          </a:prstGeom>
        </p:spPr>
        <p:txBody>
          <a:bodyPr vert="horz" lIns="92483" tIns="46242" rIns="92483" bIns="46242" rtlCol="0"/>
          <a:lstStyle>
            <a:lvl1pPr algn="r">
              <a:defRPr sz="1200"/>
            </a:lvl1pPr>
          </a:lstStyle>
          <a:p>
            <a:fld id="{7E84ABCE-9400-42DE-AF2A-8810B1BF1C3B}" type="datetimeFigureOut">
              <a:rPr lang="en-US" smtClean="0"/>
              <a:t>11/9/2023</a:t>
            </a:fld>
            <a:endParaRPr lang="en-US" dirty="0"/>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83" tIns="46242" rIns="92483" bIns="46242"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3" tIns="46242" rIns="92483" bIns="462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69"/>
            <a:ext cx="3011699" cy="463407"/>
          </a:xfrm>
          <a:prstGeom prst="rect">
            <a:avLst/>
          </a:prstGeom>
        </p:spPr>
        <p:txBody>
          <a:bodyPr vert="horz" lIns="92483" tIns="46242" rIns="92483" bIns="462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3407"/>
          </a:xfrm>
          <a:prstGeom prst="rect">
            <a:avLst/>
          </a:prstGeom>
        </p:spPr>
        <p:txBody>
          <a:bodyPr vert="horz" lIns="92483" tIns="46242" rIns="92483" bIns="46242" rtlCol="0" anchor="b"/>
          <a:lstStyle>
            <a:lvl1pPr algn="r">
              <a:defRPr sz="1200"/>
            </a:lvl1pPr>
          </a:lstStyle>
          <a:p>
            <a:fld id="{DEFF67E4-40A5-40BC-B43F-67874BCB9ACB}" type="slidenum">
              <a:rPr lang="en-US" smtClean="0"/>
              <a:t>‹#›</a:t>
            </a:fld>
            <a:endParaRPr lang="en-US" dirty="0"/>
          </a:p>
        </p:txBody>
      </p:sp>
    </p:spTree>
    <p:extLst>
      <p:ext uri="{BB962C8B-B14F-4D97-AF65-F5344CB8AC3E}">
        <p14:creationId xmlns:p14="http://schemas.microsoft.com/office/powerpoint/2010/main" val="677234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F67E4-40A5-40BC-B43F-67874BCB9ACB}" type="slidenum">
              <a:rPr lang="en-US" smtClean="0"/>
              <a:t>1</a:t>
            </a:fld>
            <a:endParaRPr lang="en-US" dirty="0"/>
          </a:p>
        </p:txBody>
      </p:sp>
    </p:spTree>
    <p:extLst>
      <p:ext uri="{BB962C8B-B14F-4D97-AF65-F5344CB8AC3E}">
        <p14:creationId xmlns:p14="http://schemas.microsoft.com/office/powerpoint/2010/main" val="123653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F67E4-40A5-40BC-B43F-67874BCB9ACB}" type="slidenum">
              <a:rPr lang="en-US" smtClean="0"/>
              <a:t>12</a:t>
            </a:fld>
            <a:endParaRPr lang="en-US" dirty="0"/>
          </a:p>
        </p:txBody>
      </p:sp>
    </p:spTree>
    <p:extLst>
      <p:ext uri="{BB962C8B-B14F-4D97-AF65-F5344CB8AC3E}">
        <p14:creationId xmlns:p14="http://schemas.microsoft.com/office/powerpoint/2010/main" val="277328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F67E4-40A5-40BC-B43F-67874BCB9ACB}" type="slidenum">
              <a:rPr lang="en-US" smtClean="0"/>
              <a:t>13</a:t>
            </a:fld>
            <a:endParaRPr lang="en-US" dirty="0"/>
          </a:p>
        </p:txBody>
      </p:sp>
    </p:spTree>
    <p:extLst>
      <p:ext uri="{BB962C8B-B14F-4D97-AF65-F5344CB8AC3E}">
        <p14:creationId xmlns:p14="http://schemas.microsoft.com/office/powerpoint/2010/main" val="40952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F67E4-40A5-40BC-B43F-67874BCB9ACB}" type="slidenum">
              <a:rPr lang="en-US" smtClean="0"/>
              <a:t>14</a:t>
            </a:fld>
            <a:endParaRPr lang="en-US" dirty="0"/>
          </a:p>
        </p:txBody>
      </p:sp>
    </p:spTree>
    <p:extLst>
      <p:ext uri="{BB962C8B-B14F-4D97-AF65-F5344CB8AC3E}">
        <p14:creationId xmlns:p14="http://schemas.microsoft.com/office/powerpoint/2010/main" val="337782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dirty="0"/>
              <a:t>Project description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Project description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Project description #3:</a:t>
            </a:r>
          </a:p>
          <a:p>
            <a:endParaRPr lang="en-US" dirty="0"/>
          </a:p>
        </p:txBody>
      </p:sp>
      <p:sp>
        <p:nvSpPr>
          <p:cNvPr id="4" name="Slide Number Placeholder 3"/>
          <p:cNvSpPr>
            <a:spLocks noGrp="1"/>
          </p:cNvSpPr>
          <p:nvPr>
            <p:ph type="sldNum" sz="quarter" idx="5"/>
          </p:nvPr>
        </p:nvSpPr>
        <p:spPr/>
        <p:txBody>
          <a:bodyPr/>
          <a:lstStyle/>
          <a:p>
            <a:fld id="{DEFF67E4-40A5-40BC-B43F-67874BCB9ACB}" type="slidenum">
              <a:rPr lang="en-US" smtClean="0"/>
              <a:t>2</a:t>
            </a:fld>
            <a:endParaRPr lang="en-US"/>
          </a:p>
        </p:txBody>
      </p:sp>
    </p:spTree>
    <p:extLst>
      <p:ext uri="{BB962C8B-B14F-4D97-AF65-F5344CB8AC3E}">
        <p14:creationId xmlns:p14="http://schemas.microsoft.com/office/powerpoint/2010/main" val="126477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F67E4-40A5-40BC-B43F-67874BCB9ACB}" type="slidenum">
              <a:rPr lang="en-US" smtClean="0"/>
              <a:t>3</a:t>
            </a:fld>
            <a:endParaRPr lang="en-US" dirty="0"/>
          </a:p>
        </p:txBody>
      </p:sp>
    </p:spTree>
    <p:extLst>
      <p:ext uri="{BB962C8B-B14F-4D97-AF65-F5344CB8AC3E}">
        <p14:creationId xmlns:p14="http://schemas.microsoft.com/office/powerpoint/2010/main" val="2758902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F67E4-40A5-40BC-B43F-67874BCB9ACB}" type="slidenum">
              <a:rPr lang="en-US" smtClean="0"/>
              <a:t>5</a:t>
            </a:fld>
            <a:endParaRPr lang="en-US" dirty="0"/>
          </a:p>
        </p:txBody>
      </p:sp>
    </p:spTree>
    <p:extLst>
      <p:ext uri="{BB962C8B-B14F-4D97-AF65-F5344CB8AC3E}">
        <p14:creationId xmlns:p14="http://schemas.microsoft.com/office/powerpoint/2010/main" val="216644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F67E4-40A5-40BC-B43F-67874BCB9ACB}" type="slidenum">
              <a:rPr lang="en-US" smtClean="0"/>
              <a:t>6</a:t>
            </a:fld>
            <a:endParaRPr lang="en-US" dirty="0"/>
          </a:p>
        </p:txBody>
      </p:sp>
    </p:spTree>
    <p:extLst>
      <p:ext uri="{BB962C8B-B14F-4D97-AF65-F5344CB8AC3E}">
        <p14:creationId xmlns:p14="http://schemas.microsoft.com/office/powerpoint/2010/main" val="108429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F67E4-40A5-40BC-B43F-67874BCB9ACB}" type="slidenum">
              <a:rPr lang="en-US" smtClean="0"/>
              <a:t>7</a:t>
            </a:fld>
            <a:endParaRPr lang="en-US" dirty="0"/>
          </a:p>
        </p:txBody>
      </p:sp>
    </p:spTree>
    <p:extLst>
      <p:ext uri="{BB962C8B-B14F-4D97-AF65-F5344CB8AC3E}">
        <p14:creationId xmlns:p14="http://schemas.microsoft.com/office/powerpoint/2010/main" val="516545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DEFF67E4-40A5-40BC-B43F-67874BCB9ACB}" type="slidenum">
              <a:rPr lang="en-US" smtClean="0"/>
              <a:t>8</a:t>
            </a:fld>
            <a:endParaRPr lang="en-US" dirty="0"/>
          </a:p>
        </p:txBody>
      </p:sp>
    </p:spTree>
    <p:extLst>
      <p:ext uri="{BB962C8B-B14F-4D97-AF65-F5344CB8AC3E}">
        <p14:creationId xmlns:p14="http://schemas.microsoft.com/office/powerpoint/2010/main" val="1013824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F67E4-40A5-40BC-B43F-67874BCB9ACB}" type="slidenum">
              <a:rPr lang="en-US" smtClean="0"/>
              <a:t>10</a:t>
            </a:fld>
            <a:endParaRPr lang="en-US" dirty="0"/>
          </a:p>
        </p:txBody>
      </p:sp>
    </p:spTree>
    <p:extLst>
      <p:ext uri="{BB962C8B-B14F-4D97-AF65-F5344CB8AC3E}">
        <p14:creationId xmlns:p14="http://schemas.microsoft.com/office/powerpoint/2010/main" val="831531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FF67E4-40A5-40BC-B43F-67874BCB9ACB}" type="slidenum">
              <a:rPr lang="en-US" smtClean="0"/>
              <a:t>11</a:t>
            </a:fld>
            <a:endParaRPr lang="en-US" dirty="0"/>
          </a:p>
        </p:txBody>
      </p:sp>
    </p:spTree>
    <p:extLst>
      <p:ext uri="{BB962C8B-B14F-4D97-AF65-F5344CB8AC3E}">
        <p14:creationId xmlns:p14="http://schemas.microsoft.com/office/powerpoint/2010/main" val="497387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09967-E7D6-4ABF-9FCC-C81B9B85FB77}" type="datetime1">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391297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16392-45A3-47D8-BDD9-D1E822A1D107}" type="datetime1">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2173076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B4E510-6296-46A7-8DC3-63085D97A96E}" type="datetime1">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2160353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A36BD-F861-4CEA-8175-419656DB6841}" type="datetime1">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2193369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E566DF-74F0-47AF-B997-A0F5300C594D}" type="datetime1">
              <a:rPr lang="en-US" smtClean="0"/>
              <a:t>11/9/2023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103048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14E404-4404-4D8C-A0BB-D1241A10CCC2}" type="datetime1">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2359146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1C5033-2BAD-4490-BA26-968975830D35}" type="datetime1">
              <a:rPr lang="en-US" smtClean="0"/>
              <a:t>11/9/2023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147390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0418ED-6494-48D5-B166-C28663E2EAA1}" type="datetime1">
              <a:rPr lang="en-US" smtClean="0"/>
              <a:t>11/9/2023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112548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59FB4-9016-41C9-AD0F-558C1E71034C}" type="datetime1">
              <a:rPr lang="en-US" smtClean="0"/>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138660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BD305B-CD54-43BB-884F-EA8007E7A9E0}" type="datetime1">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172503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122AC5-20E6-4F0A-AD24-11C043B509FD}" type="datetime1">
              <a:rPr lang="en-US" smtClean="0"/>
              <a:t>11/9/2023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390119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F5EC0-0DFA-492C-A025-C764E797D287}" type="datetime1">
              <a:rPr lang="en-US" smtClean="0"/>
              <a:t>11/9/2023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599" y="6356350"/>
            <a:ext cx="34648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27A7-5B81-472F-94A2-9A0BA5276B02}" type="slidenum">
              <a:rPr lang="en-US" smtClean="0"/>
              <a:pPr/>
              <a:t>‹#›</a:t>
            </a:fld>
            <a:endParaRPr lang="en-US" dirty="0"/>
          </a:p>
        </p:txBody>
      </p:sp>
    </p:spTree>
    <p:extLst>
      <p:ext uri="{BB962C8B-B14F-4D97-AF65-F5344CB8AC3E}">
        <p14:creationId xmlns:p14="http://schemas.microsoft.com/office/powerpoint/2010/main" val="23515847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4.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82176-ABFE-47AB-97FE-55781C2636FD}"/>
              </a:ext>
            </a:extLst>
          </p:cNvPr>
          <p:cNvPicPr>
            <a:picLocks noChangeAspect="1"/>
          </p:cNvPicPr>
          <p:nvPr/>
        </p:nvPicPr>
        <p:blipFill>
          <a:blip r:embed="rId3">
            <a:extLst>
              <a:ext uri="{BEBA8EAE-BF5A-486C-A8C5-ECC9F3942E4B}">
                <a14:imgProps xmlns:a14="http://schemas.microsoft.com/office/drawing/2010/main">
                  <a14:imgLayer r:embed="rId4">
                    <a14:imgEffect>
                      <a14:saturation sat="120000"/>
                    </a14:imgEffect>
                  </a14:imgLayer>
                </a14:imgProps>
              </a:ex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931362B-8DA7-4674-AACD-1EFE9BE97E51}"/>
              </a:ext>
            </a:extLst>
          </p:cNvPr>
          <p:cNvSpPr/>
          <p:nvPr/>
        </p:nvSpPr>
        <p:spPr>
          <a:xfrm>
            <a:off x="0" y="707856"/>
            <a:ext cx="12192000" cy="11387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014776" y="707856"/>
            <a:ext cx="8162448" cy="1077218"/>
          </a:xfrm>
          <a:prstGeom prst="rect">
            <a:avLst/>
          </a:prstGeom>
          <a:noFill/>
          <a:effectLst/>
        </p:spPr>
        <p:txBody>
          <a:bodyPr wrap="square" rtlCol="0">
            <a:spAutoFit/>
          </a:bodyPr>
          <a:lstStyle/>
          <a:p>
            <a:pPr algn="ctr"/>
            <a:r>
              <a:rPr lang="en-US" sz="4400" dirty="0">
                <a:solidFill>
                  <a:srgbClr val="A92C2A"/>
                </a:solidFill>
                <a:latin typeface="Arial Black" panose="020B0A04020102020204" pitchFamily="34" charset="0"/>
              </a:rPr>
              <a:t>Capstone Communities </a:t>
            </a:r>
          </a:p>
          <a:p>
            <a:pPr algn="ctr"/>
            <a:r>
              <a:rPr lang="en-US" sz="2000" dirty="0">
                <a:solidFill>
                  <a:srgbClr val="A92C2A"/>
                </a:solidFill>
                <a:latin typeface="Arial" panose="020B0604020202020204" pitchFamily="34" charset="0"/>
                <a:cs typeface="Arial" panose="020B0604020202020204" pitchFamily="34" charset="0"/>
              </a:rPr>
              <a:t>University Baptist Church Final Presentation – November 13,2023</a:t>
            </a:r>
            <a:endParaRPr lang="en-US" sz="4000" dirty="0">
              <a:solidFill>
                <a:srgbClr val="A92C2A"/>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AFCE27A7-5B81-472F-94A2-9A0BA5276B02}" type="slidenum">
              <a:rPr lang="en-US" smtClean="0"/>
              <a:pPr/>
              <a:t>1</a:t>
            </a:fld>
            <a:endParaRPr lang="en-US" dirty="0"/>
          </a:p>
        </p:txBody>
      </p:sp>
      <p:sp>
        <p:nvSpPr>
          <p:cNvPr id="3" name="Rectangle 2"/>
          <p:cNvSpPr/>
          <p:nvPr/>
        </p:nvSpPr>
        <p:spPr>
          <a:xfrm>
            <a:off x="0" y="5428648"/>
            <a:ext cx="12192000" cy="142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Capstone Communities - Award Winning Management, Construction and  Development">
            <a:extLst>
              <a:ext uri="{FF2B5EF4-FFF2-40B4-BE49-F238E27FC236}">
                <a16:creationId xmlns:a16="http://schemas.microsoft.com/office/drawing/2014/main" id="{44ADD53A-5A2E-36FF-954A-F20105379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1836" y="5486398"/>
            <a:ext cx="2868328" cy="6124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lue text on a white background&#10;&#10;Description automatically generated">
            <a:extLst>
              <a:ext uri="{FF2B5EF4-FFF2-40B4-BE49-F238E27FC236}">
                <a16:creationId xmlns:a16="http://schemas.microsoft.com/office/drawing/2014/main" id="{8F69EAD1-CFC1-B556-1A21-688D858277D7}"/>
              </a:ext>
            </a:extLst>
          </p:cNvPr>
          <p:cNvPicPr>
            <a:picLocks noChangeAspect="1"/>
          </p:cNvPicPr>
          <p:nvPr/>
        </p:nvPicPr>
        <p:blipFill>
          <a:blip r:embed="rId6"/>
          <a:stretch>
            <a:fillRect/>
          </a:stretch>
        </p:blipFill>
        <p:spPr>
          <a:xfrm>
            <a:off x="2116588" y="5428648"/>
            <a:ext cx="2141126" cy="790041"/>
          </a:xfrm>
          <a:prstGeom prst="rect">
            <a:avLst/>
          </a:prstGeom>
        </p:spPr>
      </p:pic>
      <p:pic>
        <p:nvPicPr>
          <p:cNvPr id="12" name="Content Placeholder 5">
            <a:extLst>
              <a:ext uri="{FF2B5EF4-FFF2-40B4-BE49-F238E27FC236}">
                <a16:creationId xmlns:a16="http://schemas.microsoft.com/office/drawing/2014/main" id="{C5797AFD-CAD2-02B4-F94B-00D6643B0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2480" y="5558911"/>
            <a:ext cx="2164744" cy="391338"/>
          </a:xfrm>
          <a:prstGeom prst="rect">
            <a:avLst/>
          </a:prstGeom>
        </p:spPr>
      </p:pic>
      <p:pic>
        <p:nvPicPr>
          <p:cNvPr id="13" name="Picture 6" descr="Bohler Engineering">
            <a:extLst>
              <a:ext uri="{FF2B5EF4-FFF2-40B4-BE49-F238E27FC236}">
                <a16:creationId xmlns:a16="http://schemas.microsoft.com/office/drawing/2014/main" id="{63ADA7F5-F0C2-8338-098F-F74B1B3641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7941" y="6320824"/>
            <a:ext cx="2417817" cy="4361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Lerch, Early &amp; Brewer | JD Supra">
            <a:extLst>
              <a:ext uri="{FF2B5EF4-FFF2-40B4-BE49-F238E27FC236}">
                <a16:creationId xmlns:a16="http://schemas.microsoft.com/office/drawing/2014/main" id="{2B6493EA-A5C0-FC77-7001-38703117EB2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0500" b="33211"/>
          <a:stretch/>
        </p:blipFill>
        <p:spPr bwMode="auto">
          <a:xfrm>
            <a:off x="1030775" y="6163615"/>
            <a:ext cx="2286000" cy="6221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Wells + Associates | Transportation Consultants - Engineering, Planning, TDM">
            <a:extLst>
              <a:ext uri="{FF2B5EF4-FFF2-40B4-BE49-F238E27FC236}">
                <a16:creationId xmlns:a16="http://schemas.microsoft.com/office/drawing/2014/main" id="{D0EA37FA-4CDF-999C-E4A3-A3798D6A73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8182" y="6179306"/>
            <a:ext cx="2417818" cy="6215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Welcome to Hand Arendall Harrison Sale">
            <a:extLst>
              <a:ext uri="{FF2B5EF4-FFF2-40B4-BE49-F238E27FC236}">
                <a16:creationId xmlns:a16="http://schemas.microsoft.com/office/drawing/2014/main" id="{2FCB7332-F108-C984-7FD5-BE1416CC8D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86622" y="6143324"/>
            <a:ext cx="2107972" cy="70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532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a:xfrm>
            <a:off x="8610599" y="6356350"/>
            <a:ext cx="3464859" cy="365125"/>
          </a:xfrm>
        </p:spPr>
        <p:txBody>
          <a:bodyPr vert="horz" lIns="91440" tIns="45720" rIns="91440" bIns="45720" rtlCol="0" anchor="ctr">
            <a:normAutofit/>
          </a:bodyPr>
          <a:lstStyle/>
          <a:p>
            <a:pPr>
              <a:spcAft>
                <a:spcPts val="600"/>
              </a:spcAft>
            </a:pPr>
            <a:fld id="{AFCE27A7-5B81-472F-94A2-9A0BA5276B02}" type="slidenum">
              <a:rPr lang="en-US" smtClean="0"/>
              <a:pPr>
                <a:spcAft>
                  <a:spcPts val="600"/>
                </a:spcAft>
              </a:pPr>
              <a:t>10</a:t>
            </a:fld>
            <a:endParaRPr lang="en-US" dirty="0"/>
          </a:p>
        </p:txBody>
      </p:sp>
      <p:sp>
        <p:nvSpPr>
          <p:cNvPr id="17" name="Title 1">
            <a:extLst>
              <a:ext uri="{FF2B5EF4-FFF2-40B4-BE49-F238E27FC236}">
                <a16:creationId xmlns:a16="http://schemas.microsoft.com/office/drawing/2014/main" id="{B7F3268F-5C51-7AB8-FFFF-893E1155C9CA}"/>
              </a:ext>
            </a:extLst>
          </p:cNvPr>
          <p:cNvSpPr txBox="1">
            <a:spLocks/>
          </p:cNvSpPr>
          <p:nvPr/>
        </p:nvSpPr>
        <p:spPr>
          <a:xfrm>
            <a:off x="863947" y="204318"/>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A92C2A"/>
                </a:solidFill>
                <a:latin typeface="Arial"/>
                <a:cs typeface="Arial"/>
              </a:rPr>
              <a:t>Prince George’s County Purple Line Inclusionary Zoning Study</a:t>
            </a:r>
          </a:p>
          <a:p>
            <a:pPr algn="ctr"/>
            <a:r>
              <a:rPr lang="en-US" sz="1200" i="1" dirty="0">
                <a:solidFill>
                  <a:srgbClr val="A92C2A"/>
                </a:solidFill>
                <a:latin typeface="Arial"/>
                <a:cs typeface="Arial"/>
              </a:rPr>
              <a:t>*Taken from Dec 2020 County Report*</a:t>
            </a:r>
          </a:p>
          <a:p>
            <a:pPr algn="ctr"/>
            <a:endParaRPr lang="en-US" sz="1200" i="1" dirty="0">
              <a:solidFill>
                <a:srgbClr val="A92C2A"/>
              </a:solidFill>
              <a:latin typeface="Arial"/>
              <a:cs typeface="Arial"/>
            </a:endParaRPr>
          </a:p>
          <a:p>
            <a:pPr algn="ctr"/>
            <a:endParaRPr lang="en-US" sz="1200" i="1" dirty="0">
              <a:solidFill>
                <a:srgbClr val="A92C2A"/>
              </a:solidFill>
              <a:latin typeface="Arial"/>
              <a:cs typeface="Arial"/>
            </a:endParaRPr>
          </a:p>
        </p:txBody>
      </p:sp>
      <p:sp>
        <p:nvSpPr>
          <p:cNvPr id="2" name="Rectangle 1"/>
          <p:cNvSpPr/>
          <p:nvPr/>
        </p:nvSpPr>
        <p:spPr>
          <a:xfrm>
            <a:off x="343988" y="789517"/>
            <a:ext cx="11504023" cy="923330"/>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extBox 2"/>
          <p:cNvSpPr txBox="1"/>
          <p:nvPr/>
        </p:nvSpPr>
        <p:spPr>
          <a:xfrm>
            <a:off x="1382769" y="1220668"/>
            <a:ext cx="9477955" cy="3416320"/>
          </a:xfrm>
          <a:prstGeom prst="rect">
            <a:avLst/>
          </a:prstGeom>
          <a:noFill/>
        </p:spPr>
        <p:txBody>
          <a:bodyPr wrap="square" rtlCol="0">
            <a:spAutoFit/>
          </a:bodyPr>
          <a:lstStyle/>
          <a:p>
            <a:pPr algn="ctr"/>
            <a:r>
              <a:rPr lang="en-US" b="1" dirty="0"/>
              <a:t>When incorporating an affordability requirement and corresponding PILOT incentive, development still cannot be supported uniformly across the entire Purple Line Corridor.</a:t>
            </a:r>
          </a:p>
          <a:p>
            <a:pPr algn="ctr"/>
            <a:endParaRPr lang="en-US" b="1" dirty="0"/>
          </a:p>
          <a:p>
            <a:pPr algn="ctr"/>
            <a:r>
              <a:rPr lang="en-US" dirty="0"/>
              <a:t>With a 60% PILOT, which is similar to existing County deals with developers, an IZ requirement to</a:t>
            </a:r>
          </a:p>
          <a:p>
            <a:pPr algn="ctr"/>
            <a:r>
              <a:rPr lang="en-US" dirty="0"/>
              <a:t>provide 5% of units at 50% AMI cannot be supported across the entire Purple Line Corridor.</a:t>
            </a:r>
          </a:p>
          <a:p>
            <a:pPr algn="ctr"/>
            <a:r>
              <a:rPr lang="en-US" dirty="0"/>
              <a:t>However, development is feasible in some top of market locations, signaling that the County could</a:t>
            </a:r>
          </a:p>
          <a:p>
            <a:pPr algn="ctr"/>
            <a:r>
              <a:rPr lang="en-US" dirty="0"/>
              <a:t>put in place affordability requirements on a project-by-project basis where feasible when</a:t>
            </a:r>
          </a:p>
          <a:p>
            <a:pPr algn="ctr"/>
            <a:r>
              <a:rPr lang="en-US" dirty="0"/>
              <a:t>providing PILOT.</a:t>
            </a:r>
          </a:p>
          <a:p>
            <a:pPr algn="ctr"/>
            <a:endParaRPr lang="en-US" dirty="0"/>
          </a:p>
          <a:p>
            <a:pPr algn="ctr"/>
            <a:r>
              <a:rPr lang="en-US" b="1" dirty="0"/>
              <a:t>DEVELOPMENT FEASIBILITY TESTING </a:t>
            </a:r>
            <a:r>
              <a:rPr lang="en-US" dirty="0"/>
              <a:t>– 5% OF UNITS AFFORDABLE AT 50% AMI </a:t>
            </a:r>
          </a:p>
          <a:p>
            <a:pPr algn="ctr"/>
            <a:r>
              <a:rPr lang="en-US" dirty="0"/>
              <a:t>New Midrise Rental Development</a:t>
            </a:r>
          </a:p>
          <a:p>
            <a:endParaRPr lang="en-US" dirty="0"/>
          </a:p>
        </p:txBody>
      </p:sp>
      <p:pic>
        <p:nvPicPr>
          <p:cNvPr id="5" name="Picture 4"/>
          <p:cNvPicPr>
            <a:picLocks noChangeAspect="1"/>
          </p:cNvPicPr>
          <p:nvPr/>
        </p:nvPicPr>
        <p:blipFill>
          <a:blip r:embed="rId3"/>
          <a:stretch>
            <a:fillRect/>
          </a:stretch>
        </p:blipFill>
        <p:spPr>
          <a:xfrm>
            <a:off x="3208309" y="4476584"/>
            <a:ext cx="5983423" cy="2049035"/>
          </a:xfrm>
          <a:prstGeom prst="rect">
            <a:avLst/>
          </a:prstGeom>
        </p:spPr>
      </p:pic>
    </p:spTree>
    <p:extLst>
      <p:ext uri="{BB962C8B-B14F-4D97-AF65-F5344CB8AC3E}">
        <p14:creationId xmlns:p14="http://schemas.microsoft.com/office/powerpoint/2010/main" val="3074172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a:xfrm>
            <a:off x="8610599" y="6356350"/>
            <a:ext cx="3464859" cy="365125"/>
          </a:xfrm>
        </p:spPr>
        <p:txBody>
          <a:bodyPr vert="horz" lIns="91440" tIns="45720" rIns="91440" bIns="45720" rtlCol="0" anchor="ctr">
            <a:normAutofit/>
          </a:bodyPr>
          <a:lstStyle/>
          <a:p>
            <a:pPr>
              <a:spcAft>
                <a:spcPts val="600"/>
              </a:spcAft>
            </a:pPr>
            <a:fld id="{AFCE27A7-5B81-472F-94A2-9A0BA5276B02}" type="slidenum">
              <a:rPr lang="en-US" smtClean="0"/>
              <a:pPr>
                <a:spcAft>
                  <a:spcPts val="600"/>
                </a:spcAft>
              </a:pPr>
              <a:t>11</a:t>
            </a:fld>
            <a:endParaRPr lang="en-US" dirty="0"/>
          </a:p>
        </p:txBody>
      </p:sp>
      <p:sp>
        <p:nvSpPr>
          <p:cNvPr id="17" name="Title 1">
            <a:extLst>
              <a:ext uri="{FF2B5EF4-FFF2-40B4-BE49-F238E27FC236}">
                <a16:creationId xmlns:a16="http://schemas.microsoft.com/office/drawing/2014/main" id="{B7F3268F-5C51-7AB8-FFFF-893E1155C9CA}"/>
              </a:ext>
            </a:extLst>
          </p:cNvPr>
          <p:cNvSpPr txBox="1">
            <a:spLocks/>
          </p:cNvSpPr>
          <p:nvPr/>
        </p:nvSpPr>
        <p:spPr>
          <a:xfrm>
            <a:off x="863947" y="204318"/>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A92C2A"/>
                </a:solidFill>
                <a:latin typeface="Arial"/>
                <a:cs typeface="Arial"/>
              </a:rPr>
              <a:t>Church Compensation Notes</a:t>
            </a:r>
          </a:p>
        </p:txBody>
      </p:sp>
      <p:sp>
        <p:nvSpPr>
          <p:cNvPr id="3" name="Rectangle 2"/>
          <p:cNvSpPr/>
          <p:nvPr/>
        </p:nvSpPr>
        <p:spPr>
          <a:xfrm>
            <a:off x="461177" y="803082"/>
            <a:ext cx="10918370" cy="5909310"/>
          </a:xfrm>
          <a:prstGeom prst="rect">
            <a:avLst/>
          </a:prstGeom>
        </p:spPr>
        <p:txBody>
          <a:bodyPr wrap="square">
            <a:spAutoFit/>
          </a:bodyPr>
          <a:lstStyle/>
          <a:p>
            <a:pPr marL="342900" indent="-342900">
              <a:buFont typeface="+mj-lt"/>
              <a:buAutoNum type="arabicParenR"/>
            </a:pPr>
            <a:r>
              <a:rPr lang="en-US" sz="1400" dirty="0"/>
              <a:t>Capstone is currently proposing 5% affordable housing units at 50% AMI (The affordable unit count and AMI % are subject to stakeholder’s discretion) . In order to provide this affordable component development incentives/ gap financing such as Affordable or Economic Development Tax PILOTS, Transit-Oriented Development (TOD) Targeted Incentives, Economic Development Incentive (EDI) grants, College Park Revitalization Tax Credits or other project development incentives must be Approved by Prince George’s County.</a:t>
            </a:r>
          </a:p>
          <a:p>
            <a:pPr marL="342900" indent="-342900">
              <a:buFont typeface="+mj-lt"/>
              <a:buAutoNum type="arabicParenR"/>
            </a:pPr>
            <a:r>
              <a:rPr lang="en-US" sz="1400" dirty="0"/>
              <a:t>New Scenarios 1 and 2 were not included in Capstone's original RFP Proposal but were added in Capstone’s Post-Interview Executive Summary submittal on September 25</a:t>
            </a:r>
            <a:r>
              <a:rPr lang="en-US" sz="1400" baseline="30000" dirty="0"/>
              <a:t>th</a:t>
            </a:r>
            <a:r>
              <a:rPr lang="en-US" sz="1400" dirty="0"/>
              <a:t>. </a:t>
            </a:r>
          </a:p>
          <a:p>
            <a:pPr marL="342900" indent="-342900">
              <a:buFont typeface="+mj-lt"/>
              <a:buAutoNum type="arabicParenR"/>
            </a:pPr>
            <a:r>
              <a:rPr lang="en-US" sz="1400" dirty="0"/>
              <a:t>We are now assuming the church improvements have grown to 30,000 SF from the previously discussed 15,000 SF and the 22,000 SF.</a:t>
            </a:r>
          </a:p>
          <a:p>
            <a:pPr marL="342900" indent="-342900">
              <a:buFont typeface="+mj-lt"/>
              <a:buAutoNum type="arabicParenR"/>
            </a:pPr>
            <a:r>
              <a:rPr lang="en-US" sz="1400" dirty="0"/>
              <a:t>New Scenario 2 &amp; New Scenario 3 – Tax Abatement (TA) assume public development incentives/ gap financing are included, which are subject to approval by government approval, primarily by Prince George’s County. As such, the financial assumptions above are included at this time only for discussion purposes to illustrate how Capstone's total financial compensation paid to the church can potentially be increased beyond Capstone's original RFP Proposal if Capstone and the church collaborate to lobby county leaders to approve development incentives for the project. These Development Incentives may possibly allow Capstone to increase the total compensation package paid to the church, but does NOT commit Capstone to these exact figures at these early stages because of the numerous unknown variables in the financial metrics at this time, including construction costs at time of construction, supply/ demand factors affecting rental rates, and the number of units that are ultimately approved by Prince George’s County, among other factors.</a:t>
            </a:r>
          </a:p>
          <a:p>
            <a:pPr marL="342900" indent="-342900">
              <a:buFont typeface="+mj-lt"/>
              <a:buAutoNum type="arabicParenR"/>
            </a:pPr>
            <a:r>
              <a:rPr lang="en-US" sz="1400" dirty="0"/>
              <a:t>New Scenario 2 has increased the retail space rental rate from $25/psf to $30/psf to reflect market rents vs. non profit incubator space; $500,000 in park improvements was removed from budget to reflect the elimination of public park since church prefers new church in same location.</a:t>
            </a:r>
          </a:p>
          <a:p>
            <a:pPr marL="342900" indent="-342900">
              <a:buFont typeface="+mj-lt"/>
              <a:buAutoNum type="arabicParenR"/>
            </a:pPr>
            <a:r>
              <a:rPr lang="en-US" sz="1400" dirty="0"/>
              <a:t>New Scenario 2 assumes a 40% Economic Development or Affordable Housing 15-year Tax PILOT and a $1.2M Public Safety Surcharge Waiver is Approved, but conservatively does NOT include any other potential incentives such as County Economic Development Incentive Funds (EDI), HOME Funds, Housing Investment Trust Fund, City of College Park Revitalization Tax Credits or any other incentive is Approved.</a:t>
            </a:r>
          </a:p>
          <a:p>
            <a:pPr marL="342900" indent="-342900">
              <a:buFont typeface="+mj-lt"/>
              <a:buAutoNum type="arabicParenR"/>
            </a:pPr>
            <a:r>
              <a:rPr lang="en-US" sz="1400" dirty="0"/>
              <a:t>Capstone can provide a table with the total church compensation package assuming church elects to ground lease land to Capstone, upon request, given that UBC has expressed that a fee simple option is preferred.</a:t>
            </a:r>
          </a:p>
          <a:p>
            <a:pPr marL="342900" indent="-342900">
              <a:buFont typeface="+mj-lt"/>
              <a:buAutoNum type="arabicParenR"/>
            </a:pPr>
            <a:r>
              <a:rPr lang="en-US" sz="1400" dirty="0"/>
              <a:t>Purchase and Sale Agreement to acquire church property will include a $100K Initial Earnest Money Deposit at PSA Contract, plus $150K in Additional Earnest Money Deposit due at the expiration of Due Diligence and Beginning of Entitlements.</a:t>
            </a:r>
          </a:p>
          <a:p>
            <a:pPr marL="342900" indent="-342900">
              <a:buFont typeface="+mj-lt"/>
              <a:buAutoNum type="arabicParenR"/>
            </a:pPr>
            <a:r>
              <a:rPr lang="en-US" sz="1400" dirty="0"/>
              <a:t>Changes in capital market conditions between today and project commencement/financing may require to Capstone to solve for a higher Return on Cost.</a:t>
            </a:r>
          </a:p>
        </p:txBody>
      </p:sp>
    </p:spTree>
    <p:extLst>
      <p:ext uri="{BB962C8B-B14F-4D97-AF65-F5344CB8AC3E}">
        <p14:creationId xmlns:p14="http://schemas.microsoft.com/office/powerpoint/2010/main" val="1955712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a:xfrm>
            <a:off x="8610599" y="6356350"/>
            <a:ext cx="3464859" cy="365125"/>
          </a:xfrm>
        </p:spPr>
        <p:txBody>
          <a:bodyPr vert="horz" lIns="91440" tIns="45720" rIns="91440" bIns="45720" rtlCol="0" anchor="ctr">
            <a:normAutofit/>
          </a:bodyPr>
          <a:lstStyle/>
          <a:p>
            <a:pPr>
              <a:spcAft>
                <a:spcPts val="600"/>
              </a:spcAft>
            </a:pPr>
            <a:fld id="{AFCE27A7-5B81-472F-94A2-9A0BA5276B02}" type="slidenum">
              <a:rPr lang="en-US" smtClean="0"/>
              <a:pPr>
                <a:spcAft>
                  <a:spcPts val="600"/>
                </a:spcAft>
              </a:pPr>
              <a:t>12</a:t>
            </a:fld>
            <a:endParaRPr lang="en-US" dirty="0"/>
          </a:p>
        </p:txBody>
      </p:sp>
      <p:sp>
        <p:nvSpPr>
          <p:cNvPr id="17" name="Title 1">
            <a:extLst>
              <a:ext uri="{FF2B5EF4-FFF2-40B4-BE49-F238E27FC236}">
                <a16:creationId xmlns:a16="http://schemas.microsoft.com/office/drawing/2014/main" id="{B7F3268F-5C51-7AB8-FFFF-893E1155C9CA}"/>
              </a:ext>
            </a:extLst>
          </p:cNvPr>
          <p:cNvSpPr txBox="1">
            <a:spLocks/>
          </p:cNvSpPr>
          <p:nvPr/>
        </p:nvSpPr>
        <p:spPr>
          <a:xfrm>
            <a:off x="863947" y="204318"/>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A92C2A"/>
                </a:solidFill>
                <a:latin typeface="Arial"/>
                <a:cs typeface="Arial"/>
              </a:rPr>
              <a:t>Church Compensation Notes</a:t>
            </a:r>
          </a:p>
        </p:txBody>
      </p:sp>
      <p:sp>
        <p:nvSpPr>
          <p:cNvPr id="2" name="Rectangle 1"/>
          <p:cNvSpPr/>
          <p:nvPr/>
        </p:nvSpPr>
        <p:spPr>
          <a:xfrm>
            <a:off x="580445" y="717055"/>
            <a:ext cx="10893287" cy="4821000"/>
          </a:xfrm>
          <a:prstGeom prst="rect">
            <a:avLst/>
          </a:prstGeom>
        </p:spPr>
        <p:txBody>
          <a:bodyPr wrap="square">
            <a:spAutoFit/>
          </a:bodyPr>
          <a:lstStyle/>
          <a:p>
            <a:pPr marR="0" lvl="0">
              <a:lnSpc>
                <a:spcPct val="107000"/>
              </a:lnSpc>
              <a:spcBef>
                <a:spcPts val="0"/>
              </a:spcBef>
              <a:spcAft>
                <a:spcPts val="0"/>
              </a:spcAft>
            </a:pP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b="1" dirty="0" smtClean="0">
                <a:latin typeface="Calibri" panose="020F0502020204030204" pitchFamily="34" charset="0"/>
                <a:ea typeface="Calibri" panose="020F0502020204030204" pitchFamily="34" charset="0"/>
                <a:cs typeface="Times New Roman" panose="02020603050405020304" pitchFamily="18" charset="0"/>
              </a:rPr>
              <a:t>Summary </a:t>
            </a:r>
            <a:r>
              <a:rPr lang="en-US" b="1" dirty="0">
                <a:latin typeface="Calibri" panose="020F0502020204030204" pitchFamily="34" charset="0"/>
                <a:ea typeface="Calibri" panose="020F0502020204030204" pitchFamily="34" charset="0"/>
                <a:cs typeface="Times New Roman" panose="02020603050405020304" pitchFamily="18" charset="0"/>
              </a:rPr>
              <a:t>of the Analysis/Evolution of Previously Proposed Business Terms:</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Earnest Money Deposits (EMD) were 60% lower than current Proposal.</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New church improvements were previously studied at both 15,000 sf and 22,000 sf assuming a construction cost of $400/ psf. </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Seeking to include an affordable housing component as a project community benefit, C3 initially assumed 18% (40 units) of the housing units could be made available at 120% AMI. Under this scenario, if UBC receives a 15,000 sf new church, C3 previously offered a $16.5M payment to the church. Of that it was assumed $6M would pay for the church improvements ($400/psf construction costs) and the remaining $10.5M would be paid in a lump sum to the church. If the new church grows to 22,000 sf, with these 18% of units at 120% AMI, the total payment to the church would be $16.1M, but the lump sum payment would be reduced to $7.3M.</a:t>
            </a:r>
          </a:p>
          <a:p>
            <a:pPr marL="342900" marR="0" lvl="0" indent="-342900">
              <a:lnSpc>
                <a:spcPct val="107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At the same time the church asked for the larger 22,000 sf new church, Capstone also decided to analyze a new affordability scenario whereby a lower 10% of the units are provided at a lower affordability requirement of 50% and 80% AMI. Under this scenario, if Capstone is able to secure a 15-year 40% PILOT Tax Abatement, the lump sum paid to the church increases significantly to $13.3M plus $8.8M for the new church facility (@ $400/psf), or $22.1M in total church compensation.</a:t>
            </a:r>
          </a:p>
        </p:txBody>
      </p:sp>
    </p:spTree>
    <p:extLst>
      <p:ext uri="{BB962C8B-B14F-4D97-AF65-F5344CB8AC3E}">
        <p14:creationId xmlns:p14="http://schemas.microsoft.com/office/powerpoint/2010/main" val="3619857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a:xfrm>
            <a:off x="8610599" y="6356350"/>
            <a:ext cx="3464859" cy="365125"/>
          </a:xfrm>
        </p:spPr>
        <p:txBody>
          <a:bodyPr vert="horz" lIns="91440" tIns="45720" rIns="91440" bIns="45720" rtlCol="0" anchor="ctr">
            <a:normAutofit/>
          </a:bodyPr>
          <a:lstStyle/>
          <a:p>
            <a:pPr>
              <a:spcAft>
                <a:spcPts val="600"/>
              </a:spcAft>
            </a:pPr>
            <a:fld id="{AFCE27A7-5B81-472F-94A2-9A0BA5276B02}" type="slidenum">
              <a:rPr lang="en-US" smtClean="0"/>
              <a:pPr>
                <a:spcAft>
                  <a:spcPts val="600"/>
                </a:spcAft>
              </a:pPr>
              <a:t>13</a:t>
            </a:fld>
            <a:endParaRPr lang="en-US" dirty="0"/>
          </a:p>
        </p:txBody>
      </p:sp>
      <p:sp>
        <p:nvSpPr>
          <p:cNvPr id="17" name="Title 1">
            <a:extLst>
              <a:ext uri="{FF2B5EF4-FFF2-40B4-BE49-F238E27FC236}">
                <a16:creationId xmlns:a16="http://schemas.microsoft.com/office/drawing/2014/main" id="{B7F3268F-5C51-7AB8-FFFF-893E1155C9CA}"/>
              </a:ext>
            </a:extLst>
          </p:cNvPr>
          <p:cNvSpPr txBox="1">
            <a:spLocks/>
          </p:cNvSpPr>
          <p:nvPr/>
        </p:nvSpPr>
        <p:spPr>
          <a:xfrm>
            <a:off x="863947" y="204318"/>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A92C2A"/>
                </a:solidFill>
                <a:latin typeface="Arial"/>
                <a:cs typeface="Arial"/>
              </a:rPr>
              <a:t>Church Compensation Notes (Cont’d.)</a:t>
            </a:r>
          </a:p>
        </p:txBody>
      </p:sp>
      <p:sp>
        <p:nvSpPr>
          <p:cNvPr id="6" name="Rectangle 5"/>
          <p:cNvSpPr/>
          <p:nvPr/>
        </p:nvSpPr>
        <p:spPr>
          <a:xfrm>
            <a:off x="337173" y="742084"/>
            <a:ext cx="11569147" cy="6341031"/>
          </a:xfrm>
          <a:prstGeom prst="rect">
            <a:avLst/>
          </a:prstGeom>
        </p:spPr>
        <p:txBody>
          <a:bodyPr wrap="square">
            <a:spAutoFit/>
          </a:bodyPr>
          <a:lstStyle/>
          <a:p>
            <a:pPr marR="0" lvl="0">
              <a:lnSpc>
                <a:spcPct val="107000"/>
              </a:lnSpc>
              <a:spcBef>
                <a:spcPts val="0"/>
              </a:spcBef>
              <a:spcAft>
                <a:spcPts val="0"/>
              </a:spcAft>
            </a:pPr>
            <a:r>
              <a:rPr lang="en-US" sz="1600" b="1" dirty="0">
                <a:latin typeface="Calibri" panose="020F0502020204030204" pitchFamily="34" charset="0"/>
                <a:ea typeface="Calibri" panose="020F0502020204030204" pitchFamily="34" charset="0"/>
                <a:cs typeface="Times New Roman" panose="02020603050405020304" pitchFamily="18" charset="0"/>
              </a:rPr>
              <a:t>Summary of Proposed Best and Final Business Terms:</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60% higher Earnest Money Deposits (EMD)</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C3’s BAFO assumes the church land is acquired fee simple. C3 is also amenable to a Ground-Lease structure should UBC choose to explore this option. Detailed financial metrics can be provide, upon UBC request. </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Capstone funds and constructs 30,000 sf new church to specifications acceptable to UBC congregation</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5% of residential units at 50% AMI Affordability Requirements</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$16.5M in C3 funded new church facility and NO additional lump sum payment made to UBC (assuming 30,000 sf @ $550/psf UBC approved church facility and that NO PILOT Tax Abatement is approved by County). Total church financial package of $16.5M.</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$12M in C3 funded new church facility and an additional $4.5M additional lump sum payment made to UBC (assuming 30,000 sf @ $400/psf UBC new church facility and that NO PILOT Tax Abatement is approved by County). Total church financial package of $16.5M.</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$16.5M in C3 funded new church facility and an additional $5.6M lump sum payment made to UBC (assuming 30,000 sf @ $550/psf UBC approved church facility and that a 15-year 60% PILOT Tax Abatement is approved by County). Total church financial package of $22.1M.</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$12M in C3 funded new church facility and an additional $10.1M lump sum payment made to UBC (assuming 30,000 sf @ $400/ psf UBC new church facility and that a 15-year 60% PILOT Tax Abatement is approved by County). Total church financial package of $22.1M.</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C3 is committed to negotiating a total compensation package to UBC greater than if proposed terms if Capstone can exceed its targeted financial benchmarks.</a:t>
            </a:r>
          </a:p>
          <a:p>
            <a:pPr marL="342900" marR="0" lvl="0" indent="-342900">
              <a:lnSpc>
                <a:spcPct val="107000"/>
              </a:lnSpc>
              <a:spcBef>
                <a:spcPts val="0"/>
              </a:spcBef>
              <a:spcAft>
                <a:spcPts val="0"/>
              </a:spcAft>
              <a:buFont typeface="+mj-lt"/>
              <a:buAutoNum type="arabicPeriod"/>
            </a:pPr>
            <a:r>
              <a:rPr lang="en-US" sz="1600" dirty="0">
                <a:latin typeface="Calibri" panose="020F0502020204030204" pitchFamily="34" charset="0"/>
                <a:ea typeface="Calibri" panose="020F0502020204030204" pitchFamily="34" charset="0"/>
                <a:cs typeface="Times New Roman" panose="02020603050405020304" pitchFamily="18" charset="0"/>
              </a:rPr>
              <a:t>C3 provides these options for a range of total financial remuneration (new church improvements plus a lump sum payment to provide a financial endowment for UBC’s future) to UBC primarily to help guide the church’s internal discussions relative to prioritizing it’s considerations such as church size/ specifications, community benefits and other church requirements. We hope this analysis is beneficial; however, C3 remains open and flexible to analyzing the financial metrics of this project under any and all assumptions required by UBC moving forward.</a:t>
            </a:r>
          </a:p>
          <a:p>
            <a:pPr marR="0" lvl="0">
              <a:lnSpc>
                <a:spcPct val="107000"/>
              </a:lnSpc>
              <a:spcBef>
                <a:spcPts val="0"/>
              </a:spcBef>
              <a:spcAft>
                <a:spcPts val="0"/>
              </a:spcAft>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4699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3AF47E4F-6B88-5584-C42E-E43655A52961}"/>
              </a:ext>
            </a:extLst>
          </p:cNvPr>
          <p:cNvSpPr>
            <a:spLocks noGrp="1"/>
          </p:cNvSpPr>
          <p:nvPr>
            <p:ph sz="half" idx="2"/>
          </p:nvPr>
        </p:nvSpPr>
        <p:spPr>
          <a:xfrm>
            <a:off x="115503" y="1843088"/>
            <a:ext cx="5929161" cy="4568031"/>
          </a:xfrm>
        </p:spPr>
        <p:txBody>
          <a:bodyPr>
            <a:noAutofit/>
          </a:bodyPr>
          <a:lstStyle/>
          <a:p>
            <a:pPr lvl="1"/>
            <a:r>
              <a:rPr lang="en-US" sz="1600" dirty="0"/>
              <a:t>Capstone has over thirty years of development experience, and since 2020 alone, has capitalized more than $800 million in total development costs and nearly 3,400 units across a mix of student, senior, and multifamily communities all over the country. </a:t>
            </a:r>
          </a:p>
          <a:p>
            <a:pPr lvl="1"/>
            <a:r>
              <a:rPr lang="en-US" sz="1600" dirty="0"/>
              <a:t>During that time, Capstone used a number of Senior Debt lenders, including First Horizon, Truist, Fifth Third, Synovus, Cadence Bank, Trustmark, and many others. These senior lenders provided debt between 60% to 70% LTC. </a:t>
            </a:r>
          </a:p>
          <a:p>
            <a:pPr lvl="1"/>
            <a:r>
              <a:rPr lang="en-US" sz="1600" dirty="0"/>
              <a:t>For the remaining equity portion of the capital stack, Capstone has used multiple structures, including traditional JV (waterfall) equity, mezzanine debt, and preferred equity, partnering with large publicly traded REITs, institutional equity, and boutique investment firms. Previous partners include Kayne Anderson, Harrison Street, BlueRock, Capital Solutions, Seminole Financial Services, UC Funds, and Marble Capital.</a:t>
            </a:r>
          </a:p>
          <a:p>
            <a:pPr lvl="1"/>
            <a:r>
              <a:rPr lang="en-US" sz="1600" dirty="0"/>
              <a:t>Capstone will privately fund this project with debt and equity from our long-standing relationships with previous capital partners.</a:t>
            </a:r>
          </a:p>
        </p:txBody>
      </p:sp>
      <p:pic>
        <p:nvPicPr>
          <p:cNvPr id="3" name="Picture 2">
            <a:extLst>
              <a:ext uri="{FF2B5EF4-FFF2-40B4-BE49-F238E27FC236}">
                <a16:creationId xmlns:a16="http://schemas.microsoft.com/office/drawing/2014/main" id="{9CB555DB-3BAC-E0A5-C1B1-BE530F3F68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53" r="1" b="1"/>
          <a:stretch/>
        </p:blipFill>
        <p:spPr>
          <a:xfrm>
            <a:off x="6248400" y="2283619"/>
            <a:ext cx="5183188" cy="3684588"/>
          </a:xfrm>
          <a:prstGeom prst="rect">
            <a:avLst/>
          </a:prstGeom>
          <a:noFill/>
        </p:spPr>
      </p:pic>
      <p:sp>
        <p:nvSpPr>
          <p:cNvPr id="7" name="Title 1">
            <a:extLst>
              <a:ext uri="{FF2B5EF4-FFF2-40B4-BE49-F238E27FC236}">
                <a16:creationId xmlns:a16="http://schemas.microsoft.com/office/drawing/2014/main" id="{919E38C0-526C-33F0-1CC7-DECB44D39D2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A92C2A"/>
                </a:solidFill>
                <a:latin typeface="+mn-lt"/>
              </a:rPr>
              <a:t>Financing Structure </a:t>
            </a:r>
            <a:r>
              <a:rPr lang="en-US" b="1" dirty="0"/>
              <a:t/>
            </a:r>
            <a:br>
              <a:rPr lang="en-US" b="1" dirty="0"/>
            </a:br>
            <a:r>
              <a:rPr lang="en-US" sz="2800" dirty="0">
                <a:solidFill>
                  <a:srgbClr val="A92C2A"/>
                </a:solidFill>
                <a:latin typeface="Arial"/>
                <a:cs typeface="Arial"/>
              </a:rPr>
              <a:t>History of Experience through Partnerships</a:t>
            </a:r>
          </a:p>
        </p:txBody>
      </p:sp>
    </p:spTree>
    <p:extLst>
      <p:ext uri="{BB962C8B-B14F-4D97-AF65-F5344CB8AC3E}">
        <p14:creationId xmlns:p14="http://schemas.microsoft.com/office/powerpoint/2010/main" val="166929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27A7-5B81-472F-94A2-9A0BA5276B02}" type="slidenum">
              <a:rPr lang="en-US" smtClean="0">
                <a:latin typeface="Arial" panose="020B0604020202020204" pitchFamily="34" charset="0"/>
                <a:cs typeface="Arial" panose="020B0604020202020204" pitchFamily="34" charset="0"/>
              </a:rPr>
              <a:pPr/>
              <a:t>2</a:t>
            </a:fld>
            <a:endParaRPr lang="en-US">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537AB1D1-ADB9-3508-E1F9-3E7E8B11C40B}"/>
              </a:ext>
            </a:extLst>
          </p:cNvPr>
          <p:cNvSpPr>
            <a:spLocks noGrp="1"/>
          </p:cNvSpPr>
          <p:nvPr>
            <p:ph type="title"/>
          </p:nvPr>
        </p:nvSpPr>
        <p:spPr>
          <a:xfrm>
            <a:off x="3340746" y="281874"/>
            <a:ext cx="5510508" cy="1325563"/>
          </a:xfrm>
        </p:spPr>
        <p:txBody>
          <a:bodyPr>
            <a:normAutofit/>
          </a:bodyPr>
          <a:lstStyle/>
          <a:p>
            <a:pPr algn="ctr">
              <a:lnSpc>
                <a:spcPct val="100000"/>
              </a:lnSpc>
            </a:pPr>
            <a:r>
              <a:rPr lang="en-US" sz="2800" b="1" dirty="0" smtClean="0">
                <a:solidFill>
                  <a:srgbClr val="A92C2A"/>
                </a:solidFill>
                <a:latin typeface="Arial"/>
                <a:cs typeface="Arial"/>
              </a:rPr>
              <a:t>Capstone’s </a:t>
            </a:r>
            <a:r>
              <a:rPr lang="en-US" sz="2800" b="1" dirty="0">
                <a:solidFill>
                  <a:srgbClr val="A92C2A"/>
                </a:solidFill>
                <a:latin typeface="Arial"/>
                <a:cs typeface="Arial"/>
              </a:rPr>
              <a:t>Experience: </a:t>
            </a:r>
            <a:r>
              <a:rPr lang="en-US" sz="2800" b="1" dirty="0">
                <a:latin typeface="Arial" panose="020B0604020202020204" pitchFamily="34" charset="0"/>
                <a:cs typeface="Arial" panose="020B0604020202020204" pitchFamily="34" charset="0"/>
              </a:rPr>
              <a:t/>
            </a:r>
            <a:br>
              <a:rPr lang="en-US" sz="2800" b="1" dirty="0">
                <a:latin typeface="Arial" panose="020B0604020202020204" pitchFamily="34" charset="0"/>
                <a:cs typeface="Arial" panose="020B0604020202020204" pitchFamily="34" charset="0"/>
              </a:rPr>
            </a:br>
            <a:r>
              <a:rPr lang="en-US" sz="2400" dirty="0">
                <a:solidFill>
                  <a:srgbClr val="A92C2A"/>
                </a:solidFill>
                <a:latin typeface="Arial"/>
                <a:cs typeface="Arial"/>
              </a:rPr>
              <a:t>A History of Successful Execution</a:t>
            </a:r>
            <a:endParaRPr lang="en-US" sz="2800" dirty="0">
              <a:solidFill>
                <a:srgbClr val="A92C2A"/>
              </a:solidFill>
              <a:latin typeface="Arial" panose="020B0604020202020204" pitchFamily="34" charset="0"/>
              <a:cs typeface="Arial" panose="020B0604020202020204" pitchFamily="34" charset="0"/>
            </a:endParaRPr>
          </a:p>
        </p:txBody>
      </p:sp>
      <p:sp>
        <p:nvSpPr>
          <p:cNvPr id="5" name="Rectangle 4" descr="White abstract background">
            <a:extLst>
              <a:ext uri="{FF2B5EF4-FFF2-40B4-BE49-F238E27FC236}">
                <a16:creationId xmlns:a16="http://schemas.microsoft.com/office/drawing/2014/main" id="{F505D381-DBE0-8E00-611F-FCCA03036180}"/>
              </a:ext>
            </a:extLst>
          </p:cNvPr>
          <p:cNvSpPr/>
          <p:nvPr/>
        </p:nvSpPr>
        <p:spPr>
          <a:xfrm>
            <a:off x="694885" y="2051346"/>
            <a:ext cx="2886515" cy="2843294"/>
          </a:xfrm>
          <a:prstGeom prst="rect">
            <a:avLst/>
          </a:prstGeom>
          <a:blipFill>
            <a:blip r:embed="rId3"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89DD3D-33A9-DC1B-F09E-64908A9FC80C}"/>
              </a:ext>
            </a:extLst>
          </p:cNvPr>
          <p:cNvSpPr txBox="1"/>
          <p:nvPr/>
        </p:nvSpPr>
        <p:spPr>
          <a:xfrm>
            <a:off x="231180" y="4975688"/>
            <a:ext cx="3432414" cy="1785104"/>
          </a:xfrm>
          <a:prstGeom prst="rect">
            <a:avLst/>
          </a:prstGeom>
          <a:noFill/>
        </p:spPr>
        <p:txBody>
          <a:bodyPr wrap="square" lIns="91440" tIns="45720" rIns="91440" bIns="45720" anchor="t">
            <a:spAutoFit/>
          </a:bodyPr>
          <a:lstStyle/>
          <a:p>
            <a:pPr lvl="1"/>
            <a:r>
              <a:rPr lang="en-US" sz="1400" b="1" dirty="0">
                <a:solidFill>
                  <a:srgbClr val="A92C2A"/>
                </a:solidFill>
                <a:latin typeface="Arial"/>
                <a:cs typeface="Arial"/>
              </a:rPr>
              <a:t>The Flats on University</a:t>
            </a:r>
            <a:endParaRPr lang="en-US" sz="1400" b="1" dirty="0">
              <a:solidFill>
                <a:srgbClr val="A92C2A"/>
              </a:solidFill>
              <a:latin typeface="Arial" panose="020B0604020202020204" pitchFamily="34" charset="0"/>
              <a:cs typeface="Arial" panose="020B0604020202020204" pitchFamily="34" charset="0"/>
            </a:endParaRPr>
          </a:p>
          <a:p>
            <a:pPr lvl="1"/>
            <a:r>
              <a:rPr lang="en-US" sz="1200" i="1" dirty="0">
                <a:solidFill>
                  <a:schemeClr val="tx1">
                    <a:lumMod val="50000"/>
                    <a:lumOff val="50000"/>
                  </a:schemeClr>
                </a:solidFill>
                <a:latin typeface="Arial"/>
                <a:cs typeface="Arial"/>
              </a:rPr>
              <a:t>Fairfax, VA</a:t>
            </a:r>
            <a:r>
              <a:rPr lang="en-US" sz="1200" i="1" dirty="0">
                <a:latin typeface="Arial" panose="020B0604020202020204" pitchFamily="34" charset="0"/>
                <a:cs typeface="Arial" panose="020B0604020202020204" pitchFamily="34" charset="0"/>
              </a:rPr>
              <a:t/>
            </a:r>
            <a:br>
              <a:rPr lang="en-US" sz="1200" i="1" dirty="0">
                <a:latin typeface="Arial" panose="020B0604020202020204" pitchFamily="34" charset="0"/>
                <a:cs typeface="Arial" panose="020B0604020202020204" pitchFamily="34" charset="0"/>
              </a:rPr>
            </a:br>
            <a:endParaRPr lang="en-US" sz="1200" i="1" dirty="0">
              <a:solidFill>
                <a:schemeClr val="tx1">
                  <a:lumMod val="50000"/>
                  <a:lumOff val="50000"/>
                </a:schemeClr>
              </a:solidFill>
              <a:latin typeface="Arial" panose="020B0604020202020204" pitchFamily="34" charset="0"/>
              <a:cs typeface="Arial" panose="020B0604020202020204" pitchFamily="34" charset="0"/>
            </a:endParaRPr>
          </a:p>
          <a:p>
            <a:pPr lvl="1"/>
            <a:r>
              <a:rPr lang="en-US" sz="1200" b="1" dirty="0">
                <a:latin typeface="Arial"/>
                <a:cs typeface="Arial"/>
              </a:rPr>
              <a:t>Project Scope: </a:t>
            </a:r>
            <a:r>
              <a:rPr lang="en-US" sz="1200" dirty="0" smtClean="0">
                <a:latin typeface="Arial"/>
                <a:cs typeface="Arial"/>
              </a:rPr>
              <a:t>Downtown Fairfax, close </a:t>
            </a:r>
            <a:r>
              <a:rPr lang="en-US" sz="1200" dirty="0">
                <a:latin typeface="Arial"/>
                <a:cs typeface="Arial"/>
              </a:rPr>
              <a:t>to George Mason University, housing 825 residents in a wood-frame building. Community nestled into vibrant, retail driven area.</a:t>
            </a:r>
            <a:endParaRPr lang="en-US" sz="1200" dirty="0">
              <a:latin typeface="Arial" panose="020B0604020202020204" pitchFamily="34" charset="0"/>
              <a:cs typeface="Arial" panose="020B0604020202020204" pitchFamily="34" charset="0"/>
            </a:endParaRPr>
          </a:p>
          <a:p>
            <a:pPr lvl="1"/>
            <a:endParaRPr lang="en-US" sz="1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ADAE79-D9E0-68F7-52D3-FDE4138A520A}"/>
              </a:ext>
            </a:extLst>
          </p:cNvPr>
          <p:cNvSpPr txBox="1"/>
          <p:nvPr/>
        </p:nvSpPr>
        <p:spPr>
          <a:xfrm>
            <a:off x="4106844" y="4975688"/>
            <a:ext cx="3432414" cy="1785104"/>
          </a:xfrm>
          <a:prstGeom prst="rect">
            <a:avLst/>
          </a:prstGeom>
          <a:noFill/>
        </p:spPr>
        <p:txBody>
          <a:bodyPr wrap="square" lIns="91440" tIns="45720" rIns="91440" bIns="45720" anchor="t">
            <a:spAutoFit/>
          </a:bodyPr>
          <a:lstStyle/>
          <a:p>
            <a:pPr lvl="1"/>
            <a:r>
              <a:rPr lang="en-US" sz="1400" b="1" dirty="0">
                <a:solidFill>
                  <a:srgbClr val="A92C2A"/>
                </a:solidFill>
                <a:latin typeface="Arial"/>
                <a:cs typeface="Arial"/>
              </a:rPr>
              <a:t>Inspire on 22nd</a:t>
            </a:r>
            <a:endParaRPr lang="en-US" sz="1400" b="1" dirty="0">
              <a:solidFill>
                <a:srgbClr val="A92C2A"/>
              </a:solidFill>
              <a:latin typeface="Arial" panose="020B0604020202020204" pitchFamily="34" charset="0"/>
              <a:cs typeface="Arial" panose="020B0604020202020204" pitchFamily="34" charset="0"/>
            </a:endParaRPr>
          </a:p>
          <a:p>
            <a:pPr lvl="1"/>
            <a:r>
              <a:rPr lang="en-US" sz="1200" i="1" dirty="0">
                <a:solidFill>
                  <a:schemeClr val="tx1">
                    <a:lumMod val="50000"/>
                    <a:lumOff val="50000"/>
                  </a:schemeClr>
                </a:solidFill>
                <a:latin typeface="Arial"/>
                <a:cs typeface="Arial"/>
              </a:rPr>
              <a:t>Austin, TX</a:t>
            </a:r>
            <a:r>
              <a:rPr lang="en-US" sz="1200" i="1" dirty="0">
                <a:latin typeface="Arial" panose="020B0604020202020204" pitchFamily="34" charset="0"/>
                <a:cs typeface="Arial" panose="020B0604020202020204" pitchFamily="34" charset="0"/>
              </a:rPr>
              <a:t/>
            </a:r>
            <a:br>
              <a:rPr lang="en-US" sz="1200" i="1" dirty="0">
                <a:latin typeface="Arial" panose="020B0604020202020204" pitchFamily="34" charset="0"/>
                <a:cs typeface="Arial" panose="020B0604020202020204" pitchFamily="34" charset="0"/>
              </a:rPr>
            </a:br>
            <a:endParaRPr lang="en-US" sz="1200" i="1" dirty="0">
              <a:solidFill>
                <a:schemeClr val="tx1">
                  <a:lumMod val="50000"/>
                  <a:lumOff val="50000"/>
                </a:schemeClr>
              </a:solidFill>
              <a:latin typeface="Arial" panose="020B0604020202020204" pitchFamily="34" charset="0"/>
              <a:cs typeface="Arial" panose="020B0604020202020204" pitchFamily="34" charset="0"/>
            </a:endParaRPr>
          </a:p>
          <a:p>
            <a:pPr lvl="1"/>
            <a:r>
              <a:rPr lang="en-US" sz="1200" b="1" dirty="0">
                <a:latin typeface="Arial"/>
                <a:cs typeface="Arial"/>
              </a:rPr>
              <a:t>Project Scope: </a:t>
            </a:r>
            <a:r>
              <a:rPr lang="en-US" sz="1200" dirty="0">
                <a:latin typeface="Arial"/>
                <a:cs typeface="Arial"/>
              </a:rPr>
              <a:t>Mixed-use development, walkable to University of Texas. Includes 439 </a:t>
            </a:r>
            <a:r>
              <a:rPr lang="en-US" sz="1200" dirty="0" smtClean="0">
                <a:latin typeface="Arial"/>
                <a:cs typeface="Arial"/>
              </a:rPr>
              <a:t>residents, </a:t>
            </a:r>
            <a:r>
              <a:rPr lang="en-US" sz="1200" dirty="0">
                <a:latin typeface="Arial"/>
                <a:cs typeface="Arial"/>
              </a:rPr>
              <a:t>worship space for The Wesley Foundation, office and recreation space.</a:t>
            </a:r>
            <a:endParaRPr lang="en-US" sz="1200" dirty="0">
              <a:latin typeface="Arial" panose="020B0604020202020204" pitchFamily="34" charset="0"/>
              <a:cs typeface="Arial" panose="020B0604020202020204" pitchFamily="34" charset="0"/>
            </a:endParaRPr>
          </a:p>
          <a:p>
            <a:pPr lvl="1"/>
            <a:endParaRPr lang="en-US" sz="12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96108E3-B635-E0FC-9D14-D584F56BF7BB}"/>
              </a:ext>
            </a:extLst>
          </p:cNvPr>
          <p:cNvSpPr txBox="1"/>
          <p:nvPr/>
        </p:nvSpPr>
        <p:spPr>
          <a:xfrm>
            <a:off x="8064700" y="4975688"/>
            <a:ext cx="3432414" cy="1600438"/>
          </a:xfrm>
          <a:prstGeom prst="rect">
            <a:avLst/>
          </a:prstGeom>
          <a:noFill/>
        </p:spPr>
        <p:txBody>
          <a:bodyPr wrap="square" lIns="91440" tIns="45720" rIns="91440" bIns="45720" anchor="t">
            <a:spAutoFit/>
          </a:bodyPr>
          <a:lstStyle/>
          <a:p>
            <a:pPr lvl="1"/>
            <a:r>
              <a:rPr lang="en-US" sz="1400" b="1">
                <a:solidFill>
                  <a:srgbClr val="A92C2A"/>
                </a:solidFill>
                <a:latin typeface="Arial"/>
                <a:cs typeface="Arial"/>
              </a:rPr>
              <a:t>Inspire Atlanta</a:t>
            </a:r>
            <a:endParaRPr lang="en-US" sz="1400" b="1">
              <a:solidFill>
                <a:srgbClr val="A92C2A"/>
              </a:solidFill>
              <a:latin typeface="Arial" panose="020B0604020202020204" pitchFamily="34" charset="0"/>
              <a:cs typeface="Arial" panose="020B0604020202020204" pitchFamily="34" charset="0"/>
            </a:endParaRPr>
          </a:p>
          <a:p>
            <a:pPr lvl="1"/>
            <a:r>
              <a:rPr lang="en-US" sz="1200" i="1">
                <a:solidFill>
                  <a:schemeClr val="tx1">
                    <a:lumMod val="50000"/>
                    <a:lumOff val="50000"/>
                  </a:schemeClr>
                </a:solidFill>
                <a:latin typeface="Arial"/>
                <a:cs typeface="Arial"/>
              </a:rPr>
              <a:t>Atlanta, GA</a:t>
            </a:r>
            <a:r>
              <a:rPr lang="en-US" sz="1200" i="1">
                <a:latin typeface="Arial" panose="020B0604020202020204" pitchFamily="34" charset="0"/>
                <a:cs typeface="Arial" panose="020B0604020202020204" pitchFamily="34" charset="0"/>
              </a:rPr>
              <a:t/>
            </a:r>
            <a:br>
              <a:rPr lang="en-US" sz="1200" i="1">
                <a:latin typeface="Arial" panose="020B0604020202020204" pitchFamily="34" charset="0"/>
                <a:cs typeface="Arial" panose="020B0604020202020204" pitchFamily="34" charset="0"/>
              </a:rPr>
            </a:br>
            <a:endParaRPr lang="en-US" sz="1200" i="1">
              <a:solidFill>
                <a:schemeClr val="tx1">
                  <a:lumMod val="50000"/>
                  <a:lumOff val="50000"/>
                </a:schemeClr>
              </a:solidFill>
              <a:latin typeface="Arial" panose="020B0604020202020204" pitchFamily="34" charset="0"/>
              <a:cs typeface="Arial" panose="020B0604020202020204" pitchFamily="34" charset="0"/>
            </a:endParaRPr>
          </a:p>
          <a:p>
            <a:pPr lvl="1"/>
            <a:r>
              <a:rPr lang="en-US" sz="1200" b="1">
                <a:latin typeface="Arial"/>
                <a:cs typeface="Arial"/>
              </a:rPr>
              <a:t>Project Scope: </a:t>
            </a:r>
            <a:r>
              <a:rPr lang="en-US" sz="1200">
                <a:latin typeface="Arial"/>
                <a:cs typeface="Arial"/>
              </a:rPr>
              <a:t>Two-building community home to 750 residents at Georgia Tech, where they can live, play, study and relax in an amenity rich development.</a:t>
            </a:r>
          </a:p>
          <a:p>
            <a:pPr lvl="1"/>
            <a:endParaRPr lang="en-US" sz="1200" b="1">
              <a:latin typeface="Arial" panose="020B0604020202020204" pitchFamily="34" charset="0"/>
              <a:cs typeface="Arial" panose="020B0604020202020204" pitchFamily="34" charset="0"/>
            </a:endParaRPr>
          </a:p>
        </p:txBody>
      </p:sp>
      <p:sp>
        <p:nvSpPr>
          <p:cNvPr id="9" name="Rectangle 8" descr="White abstract background">
            <a:extLst>
              <a:ext uri="{FF2B5EF4-FFF2-40B4-BE49-F238E27FC236}">
                <a16:creationId xmlns:a16="http://schemas.microsoft.com/office/drawing/2014/main" id="{5E1B2705-9D1C-D26A-85DE-22DF9FCE2CA4}"/>
              </a:ext>
            </a:extLst>
          </p:cNvPr>
          <p:cNvSpPr/>
          <p:nvPr/>
        </p:nvSpPr>
        <p:spPr>
          <a:xfrm>
            <a:off x="4652742" y="2051346"/>
            <a:ext cx="2886515" cy="2843294"/>
          </a:xfrm>
          <a:prstGeom prst="rect">
            <a:avLst/>
          </a:prstGeom>
          <a:blipFill>
            <a:blip r:embed="rId3"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White abstract background">
            <a:extLst>
              <a:ext uri="{FF2B5EF4-FFF2-40B4-BE49-F238E27FC236}">
                <a16:creationId xmlns:a16="http://schemas.microsoft.com/office/drawing/2014/main" id="{411B1287-C3B5-4B7A-1FD9-D463062E4384}"/>
              </a:ext>
            </a:extLst>
          </p:cNvPr>
          <p:cNvSpPr/>
          <p:nvPr/>
        </p:nvSpPr>
        <p:spPr>
          <a:xfrm>
            <a:off x="8610599" y="2051346"/>
            <a:ext cx="2886515" cy="2843294"/>
          </a:xfrm>
          <a:prstGeom prst="rect">
            <a:avLst/>
          </a:prstGeom>
          <a:blipFill>
            <a:blip r:embed="rId3"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people walking on the street&#10;&#10;Description automatically generated">
            <a:extLst>
              <a:ext uri="{FF2B5EF4-FFF2-40B4-BE49-F238E27FC236}">
                <a16:creationId xmlns:a16="http://schemas.microsoft.com/office/drawing/2014/main" id="{24A9DDC8-6667-63E1-CD90-93E02CBE35D6}"/>
              </a:ext>
            </a:extLst>
          </p:cNvPr>
          <p:cNvPicPr>
            <a:picLocks noChangeAspect="1"/>
          </p:cNvPicPr>
          <p:nvPr/>
        </p:nvPicPr>
        <p:blipFill rotWithShape="1">
          <a:blip r:embed="rId4"/>
          <a:srcRect l="14815" t="-93" r="15873" b="399"/>
          <a:stretch/>
        </p:blipFill>
        <p:spPr>
          <a:xfrm>
            <a:off x="607326" y="2053989"/>
            <a:ext cx="2977407" cy="2838385"/>
          </a:xfrm>
          <a:prstGeom prst="rect">
            <a:avLst/>
          </a:prstGeom>
        </p:spPr>
      </p:pic>
      <p:pic>
        <p:nvPicPr>
          <p:cNvPr id="6" name="Picture 5" descr="A tall building with lights&#10;&#10;Description automatically generated">
            <a:extLst>
              <a:ext uri="{FF2B5EF4-FFF2-40B4-BE49-F238E27FC236}">
                <a16:creationId xmlns:a16="http://schemas.microsoft.com/office/drawing/2014/main" id="{CA1CB9B5-A657-7189-2418-1F5CDCFAA609}"/>
              </a:ext>
            </a:extLst>
          </p:cNvPr>
          <p:cNvPicPr>
            <a:picLocks noChangeAspect="1"/>
          </p:cNvPicPr>
          <p:nvPr/>
        </p:nvPicPr>
        <p:blipFill rotWithShape="1">
          <a:blip r:embed="rId5"/>
          <a:srcRect t="23127" r="157" b="94"/>
          <a:stretch/>
        </p:blipFill>
        <p:spPr>
          <a:xfrm>
            <a:off x="4650475" y="2054488"/>
            <a:ext cx="2886511" cy="2833909"/>
          </a:xfrm>
          <a:prstGeom prst="rect">
            <a:avLst/>
          </a:prstGeom>
        </p:spPr>
      </p:pic>
      <p:pic>
        <p:nvPicPr>
          <p:cNvPr id="11" name="Picture 10" descr="A street with trees and a building&#10;&#10;Description automatically generated">
            <a:extLst>
              <a:ext uri="{FF2B5EF4-FFF2-40B4-BE49-F238E27FC236}">
                <a16:creationId xmlns:a16="http://schemas.microsoft.com/office/drawing/2014/main" id="{BA08CCBE-97FC-A38C-8EC2-D2549676F681}"/>
              </a:ext>
            </a:extLst>
          </p:cNvPr>
          <p:cNvPicPr>
            <a:picLocks noChangeAspect="1"/>
          </p:cNvPicPr>
          <p:nvPr/>
        </p:nvPicPr>
        <p:blipFill rotWithShape="1">
          <a:blip r:embed="rId6"/>
          <a:srcRect l="25841" t="-58" r="5828" b="-142"/>
          <a:stretch/>
        </p:blipFill>
        <p:spPr>
          <a:xfrm>
            <a:off x="8608325" y="2055642"/>
            <a:ext cx="2884760" cy="2839168"/>
          </a:xfrm>
          <a:prstGeom prst="rect">
            <a:avLst/>
          </a:prstGeom>
        </p:spPr>
      </p:pic>
    </p:spTree>
    <p:extLst>
      <p:ext uri="{BB962C8B-B14F-4D97-AF65-F5344CB8AC3E}">
        <p14:creationId xmlns:p14="http://schemas.microsoft.com/office/powerpoint/2010/main" val="320339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a:xfrm>
            <a:off x="8610599" y="6356350"/>
            <a:ext cx="3464859" cy="365125"/>
          </a:xfrm>
        </p:spPr>
        <p:txBody>
          <a:bodyPr vert="horz" lIns="91440" tIns="45720" rIns="91440" bIns="45720" rtlCol="0" anchor="ctr">
            <a:normAutofit/>
          </a:bodyPr>
          <a:lstStyle/>
          <a:p>
            <a:pPr>
              <a:spcAft>
                <a:spcPts val="600"/>
              </a:spcAft>
            </a:pPr>
            <a:fld id="{AFCE27A7-5B81-472F-94A2-9A0BA5276B02}" type="slidenum">
              <a:rPr lang="en-US" smtClean="0"/>
              <a:pPr>
                <a:spcAft>
                  <a:spcPts val="600"/>
                </a:spcAft>
              </a:pPr>
              <a:t>3</a:t>
            </a:fld>
            <a:endParaRPr lang="en-US" dirty="0"/>
          </a:p>
        </p:txBody>
      </p:sp>
      <p:sp>
        <p:nvSpPr>
          <p:cNvPr id="17" name="Title 1">
            <a:extLst>
              <a:ext uri="{FF2B5EF4-FFF2-40B4-BE49-F238E27FC236}">
                <a16:creationId xmlns:a16="http://schemas.microsoft.com/office/drawing/2014/main" id="{B7F3268F-5C51-7AB8-FFFF-893E1155C9CA}"/>
              </a:ext>
            </a:extLst>
          </p:cNvPr>
          <p:cNvSpPr txBox="1">
            <a:spLocks/>
          </p:cNvSpPr>
          <p:nvPr/>
        </p:nvSpPr>
        <p:spPr>
          <a:xfrm>
            <a:off x="838199" y="58840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A92C2A"/>
                </a:solidFill>
                <a:latin typeface="Arial"/>
                <a:cs typeface="Arial"/>
              </a:rPr>
              <a:t>Capstone Proposal Summary</a:t>
            </a:r>
          </a:p>
        </p:txBody>
      </p:sp>
      <p:sp>
        <p:nvSpPr>
          <p:cNvPr id="2" name="Rectangle 1"/>
          <p:cNvSpPr/>
          <p:nvPr/>
        </p:nvSpPr>
        <p:spPr>
          <a:xfrm>
            <a:off x="343988" y="789517"/>
            <a:ext cx="11504023" cy="923330"/>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93287D77-C6A5-CC56-6AF4-D918F1FD7D52}"/>
              </a:ext>
            </a:extLst>
          </p:cNvPr>
          <p:cNvSpPr/>
          <p:nvPr/>
        </p:nvSpPr>
        <p:spPr>
          <a:xfrm>
            <a:off x="1003300" y="1502484"/>
            <a:ext cx="10350499" cy="8229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anose="020B0604020202020204" pitchFamily="34" charset="0"/>
              <a:cs typeface="Arial" panose="020B0604020202020204" pitchFamily="34" charset="0"/>
            </a:endParaRPr>
          </a:p>
          <a:p>
            <a:pPr lvl="1"/>
            <a:r>
              <a:rPr lang="en-US" sz="1400" dirty="0" smtClean="0">
                <a:solidFill>
                  <a:schemeClr val="tx1"/>
                </a:solidFill>
                <a:latin typeface="Arial" panose="020B0604020202020204" pitchFamily="34" charset="0"/>
                <a:cs typeface="Arial" panose="020B0604020202020204" pitchFamily="34" charset="0"/>
              </a:rPr>
              <a:t>New Church: 30,000 </a:t>
            </a:r>
            <a:r>
              <a:rPr lang="en-US" sz="1400" dirty="0">
                <a:solidFill>
                  <a:schemeClr val="tx1"/>
                </a:solidFill>
                <a:latin typeface="Arial" panose="020B0604020202020204" pitchFamily="34" charset="0"/>
                <a:cs typeface="Arial" panose="020B0604020202020204" pitchFamily="34" charset="0"/>
              </a:rPr>
              <a:t>SF </a:t>
            </a:r>
            <a:r>
              <a:rPr lang="en-US" sz="1400" dirty="0" smtClean="0">
                <a:solidFill>
                  <a:schemeClr val="tx1"/>
                </a:solidFill>
                <a:latin typeface="Arial" panose="020B0604020202020204" pitchFamily="34" charset="0"/>
                <a:cs typeface="Arial" panose="020B0604020202020204" pitchFamily="34" charset="0"/>
              </a:rPr>
              <a:t>church </a:t>
            </a:r>
            <a:r>
              <a:rPr lang="en-US" sz="1400" dirty="0">
                <a:solidFill>
                  <a:schemeClr val="tx1"/>
                </a:solidFill>
                <a:latin typeface="Arial" panose="020B0604020202020204" pitchFamily="34" charset="0"/>
                <a:cs typeface="Arial" panose="020B0604020202020204" pitchFamily="34" charset="0"/>
              </a:rPr>
              <a:t>facility (designed to UBC </a:t>
            </a:r>
            <a:r>
              <a:rPr lang="en-US" sz="1400" dirty="0" smtClean="0">
                <a:solidFill>
                  <a:schemeClr val="tx1"/>
                </a:solidFill>
                <a:latin typeface="Arial" panose="020B0604020202020204" pitchFamily="34" charset="0"/>
                <a:cs typeface="Arial" panose="020B0604020202020204" pitchFamily="34" charset="0"/>
              </a:rPr>
              <a:t>specifications)</a:t>
            </a:r>
            <a:endParaRPr lang="en-US" sz="1400" dirty="0">
              <a:solidFill>
                <a:schemeClr val="tx1"/>
              </a:solidFill>
            </a:endParaRPr>
          </a:p>
        </p:txBody>
      </p:sp>
      <p:sp>
        <p:nvSpPr>
          <p:cNvPr id="6" name="Rectangle 5">
            <a:extLst>
              <a:ext uri="{FF2B5EF4-FFF2-40B4-BE49-F238E27FC236}">
                <a16:creationId xmlns:a16="http://schemas.microsoft.com/office/drawing/2014/main" id="{C4D3560E-6BCD-BBCB-9FDD-62279533EFD3}"/>
              </a:ext>
            </a:extLst>
          </p:cNvPr>
          <p:cNvSpPr/>
          <p:nvPr/>
        </p:nvSpPr>
        <p:spPr>
          <a:xfrm>
            <a:off x="1003300" y="2488523"/>
            <a:ext cx="10350499" cy="82296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Arial" panose="020B0604020202020204" pitchFamily="34" charset="0"/>
              <a:cs typeface="Arial" panose="020B0604020202020204" pitchFamily="34" charset="0"/>
            </a:endParaRPr>
          </a:p>
          <a:p>
            <a:pPr lvl="1"/>
            <a:r>
              <a:rPr lang="en-US" sz="1400" dirty="0" smtClean="0">
                <a:solidFill>
                  <a:schemeClr val="tx1"/>
                </a:solidFill>
                <a:latin typeface="Arial" panose="020B0604020202020204" pitchFamily="34" charset="0"/>
                <a:cs typeface="Arial" panose="020B0604020202020204" pitchFamily="34" charset="0"/>
              </a:rPr>
              <a:t>All </a:t>
            </a:r>
            <a:r>
              <a:rPr lang="en-US" sz="1400" dirty="0">
                <a:solidFill>
                  <a:schemeClr val="tx1"/>
                </a:solidFill>
                <a:latin typeface="Arial" panose="020B0604020202020204" pitchFamily="34" charset="0"/>
                <a:cs typeface="Arial" panose="020B0604020202020204" pitchFamily="34" charset="0"/>
              </a:rPr>
              <a:t>Cash </a:t>
            </a:r>
            <a:r>
              <a:rPr lang="en-US" sz="1400" dirty="0" smtClean="0">
                <a:solidFill>
                  <a:schemeClr val="tx1"/>
                </a:solidFill>
                <a:latin typeface="Arial" panose="020B0604020202020204" pitchFamily="34" charset="0"/>
                <a:cs typeface="Arial" panose="020B0604020202020204" pitchFamily="34" charset="0"/>
              </a:rPr>
              <a:t>Purchase </a:t>
            </a:r>
          </a:p>
          <a:p>
            <a:pPr marL="742950" lvl="1" indent="-285750">
              <a:buFont typeface="Wingdings" panose="05000000000000000000" pitchFamily="2" charset="2"/>
              <a:buChar char="q"/>
            </a:pPr>
            <a:r>
              <a:rPr lang="en-US" sz="1400" dirty="0" smtClean="0">
                <a:solidFill>
                  <a:schemeClr val="tx1"/>
                </a:solidFill>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100K earnest money deposit at effective date of Purchase &amp; Sales </a:t>
            </a:r>
            <a:r>
              <a:rPr lang="en-US" sz="1400" dirty="0" smtClean="0">
                <a:solidFill>
                  <a:schemeClr val="tx1"/>
                </a:solidFill>
                <a:latin typeface="Arial" panose="020B0604020202020204" pitchFamily="34" charset="0"/>
                <a:cs typeface="Arial" panose="020B0604020202020204" pitchFamily="34" charset="0"/>
              </a:rPr>
              <a:t>Agreement</a:t>
            </a:r>
          </a:p>
          <a:p>
            <a:pPr marL="742950" lvl="1" indent="-285750">
              <a:buFont typeface="Wingdings" panose="05000000000000000000" pitchFamily="2" charset="2"/>
              <a:buChar char="q"/>
            </a:pPr>
            <a:r>
              <a:rPr lang="en-US" sz="1400" dirty="0" smtClean="0">
                <a:solidFill>
                  <a:schemeClr val="tx1"/>
                </a:solidFill>
                <a:latin typeface="Arial" panose="020B0604020202020204" pitchFamily="34" charset="0"/>
                <a:cs typeface="Arial" panose="020B0604020202020204" pitchFamily="34" charset="0"/>
              </a:rPr>
              <a:t>Additional </a:t>
            </a:r>
            <a:r>
              <a:rPr lang="en-US" sz="1400" dirty="0">
                <a:solidFill>
                  <a:schemeClr val="tx1"/>
                </a:solidFill>
                <a:latin typeface="Arial" panose="020B0604020202020204" pitchFamily="34" charset="0"/>
                <a:cs typeface="Arial" panose="020B0604020202020204" pitchFamily="34" charset="0"/>
              </a:rPr>
              <a:t>$150K deposited at beginning of entitlement </a:t>
            </a:r>
            <a:r>
              <a:rPr lang="en-US" sz="1400" dirty="0" smtClean="0">
                <a:solidFill>
                  <a:schemeClr val="tx1"/>
                </a:solidFill>
                <a:latin typeface="Arial" panose="020B0604020202020204" pitchFamily="34" charset="0"/>
                <a:cs typeface="Arial" panose="020B0604020202020204" pitchFamily="34" charset="0"/>
              </a:rPr>
              <a:t>period</a:t>
            </a:r>
            <a:endParaRPr lang="en-US" sz="1400" dirty="0">
              <a:solidFill>
                <a:schemeClr val="tx1"/>
              </a:solidFill>
              <a:latin typeface="Arial" panose="020B0604020202020204" pitchFamily="34" charset="0"/>
              <a:cs typeface="Arial" panose="020B0604020202020204" pitchFamily="34" charset="0"/>
            </a:endParaRPr>
          </a:p>
          <a:p>
            <a:pPr algn="ctr"/>
            <a:endParaRPr lang="en-US" sz="1400" dirty="0">
              <a:solidFill>
                <a:schemeClr val="tx1"/>
              </a:solidFill>
            </a:endParaRPr>
          </a:p>
        </p:txBody>
      </p:sp>
      <p:sp>
        <p:nvSpPr>
          <p:cNvPr id="7" name="Rectangle 6">
            <a:extLst>
              <a:ext uri="{FF2B5EF4-FFF2-40B4-BE49-F238E27FC236}">
                <a16:creationId xmlns:a16="http://schemas.microsoft.com/office/drawing/2014/main" id="{B95D9B42-B5F0-8109-198C-57D4F1BC3B67}"/>
              </a:ext>
            </a:extLst>
          </p:cNvPr>
          <p:cNvSpPr/>
          <p:nvPr/>
        </p:nvSpPr>
        <p:spPr>
          <a:xfrm>
            <a:off x="1003300" y="3474562"/>
            <a:ext cx="10350499" cy="82296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anose="020B0604020202020204" pitchFamily="34" charset="0"/>
              <a:cs typeface="Arial" panose="020B0604020202020204" pitchFamily="34" charset="0"/>
            </a:endParaRPr>
          </a:p>
          <a:p>
            <a:pPr lvl="1"/>
            <a:r>
              <a:rPr lang="en-US" sz="1400" dirty="0">
                <a:solidFill>
                  <a:schemeClr val="tx1"/>
                </a:solidFill>
                <a:latin typeface="Arial" panose="020B0604020202020204" pitchFamily="34" charset="0"/>
                <a:cs typeface="Arial" panose="020B0604020202020204" pitchFamily="34" charset="0"/>
              </a:rPr>
              <a:t>Additional lump sum cash payment ranging between $4.5M and $10.1M, (depending on the project goals established by both UBC and Capstone)</a:t>
            </a:r>
          </a:p>
          <a:p>
            <a:pPr algn="ctr"/>
            <a:endParaRPr lang="en-US" sz="1400" dirty="0">
              <a:solidFill>
                <a:schemeClr val="tx1"/>
              </a:solidFill>
            </a:endParaRPr>
          </a:p>
        </p:txBody>
      </p:sp>
      <p:sp>
        <p:nvSpPr>
          <p:cNvPr id="8" name="Rectangle 7">
            <a:extLst>
              <a:ext uri="{FF2B5EF4-FFF2-40B4-BE49-F238E27FC236}">
                <a16:creationId xmlns:a16="http://schemas.microsoft.com/office/drawing/2014/main" id="{0DE69E0D-77D3-251A-F007-78245E562855}"/>
              </a:ext>
            </a:extLst>
          </p:cNvPr>
          <p:cNvSpPr/>
          <p:nvPr/>
        </p:nvSpPr>
        <p:spPr>
          <a:xfrm>
            <a:off x="1003300" y="4460601"/>
            <a:ext cx="10350499" cy="822960"/>
          </a:xfrm>
          <a:prstGeom prst="rect">
            <a:avLst/>
          </a:prstGeom>
          <a:solidFill>
            <a:srgbClr val="A92C2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latin typeface="Arial" panose="020B0604020202020204" pitchFamily="34" charset="0"/>
              <a:cs typeface="Arial" panose="020B0604020202020204" pitchFamily="34" charset="0"/>
            </a:endParaRPr>
          </a:p>
          <a:p>
            <a:pPr lvl="1"/>
            <a:r>
              <a:rPr lang="en-US" sz="1400" dirty="0">
                <a:solidFill>
                  <a:schemeClr val="bg1"/>
                </a:solidFill>
                <a:latin typeface="Arial" panose="020B0604020202020204" pitchFamily="34" charset="0"/>
                <a:cs typeface="Arial" panose="020B0604020202020204" pitchFamily="34" charset="0"/>
              </a:rPr>
              <a:t>Capstone proposes a transparent, open-book partnership with UBC. Capstone’s goal is to build both a legacy church facility and a sizeable endowment for UBC, while still building a financeable mixed-use project.</a:t>
            </a:r>
          </a:p>
          <a:p>
            <a:pPr algn="ctr"/>
            <a:endParaRPr lang="en-US" sz="1400" dirty="0">
              <a:solidFill>
                <a:schemeClr val="bg1"/>
              </a:solidFill>
            </a:endParaRPr>
          </a:p>
        </p:txBody>
      </p:sp>
      <p:sp>
        <p:nvSpPr>
          <p:cNvPr id="9" name="Rectangle 8">
            <a:extLst>
              <a:ext uri="{FF2B5EF4-FFF2-40B4-BE49-F238E27FC236}">
                <a16:creationId xmlns:a16="http://schemas.microsoft.com/office/drawing/2014/main" id="{83750F58-F3C4-2818-CFD9-E40800EC74CE}"/>
              </a:ext>
            </a:extLst>
          </p:cNvPr>
          <p:cNvSpPr/>
          <p:nvPr/>
        </p:nvSpPr>
        <p:spPr>
          <a:xfrm>
            <a:off x="1003300" y="5446640"/>
            <a:ext cx="10350499" cy="822960"/>
          </a:xfrm>
          <a:prstGeom prst="rect">
            <a:avLst/>
          </a:prstGeom>
          <a:solidFill>
            <a:srgbClr val="A92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Arial" panose="020B0604020202020204" pitchFamily="34" charset="0"/>
              <a:cs typeface="Arial" panose="020B0604020202020204" pitchFamily="34" charset="0"/>
            </a:endParaRPr>
          </a:p>
          <a:p>
            <a:pPr lvl="1"/>
            <a:r>
              <a:rPr lang="en-US" sz="1400" dirty="0">
                <a:solidFill>
                  <a:schemeClr val="bg1"/>
                </a:solidFill>
                <a:latin typeface="Arial" panose="020B0604020202020204" pitchFamily="34" charset="0"/>
                <a:cs typeface="Arial" panose="020B0604020202020204" pitchFamily="34" charset="0"/>
              </a:rPr>
              <a:t>By working as a team with these shared goals, Capstone proposes a profit-sharing concept with UBC. For example, by holding the new church facility costs to a pre-established budget, Capstone can pay UBC more in a lump sum cash payment at Closing.</a:t>
            </a:r>
          </a:p>
          <a:p>
            <a:pPr algn="ctr"/>
            <a:endParaRPr lang="en-US" sz="1400" dirty="0">
              <a:solidFill>
                <a:schemeClr val="tx1"/>
              </a:solidFill>
            </a:endParaRPr>
          </a:p>
        </p:txBody>
      </p:sp>
      <p:sp>
        <p:nvSpPr>
          <p:cNvPr id="10" name="Slide Number Placeholder 3">
            <a:extLst>
              <a:ext uri="{FF2B5EF4-FFF2-40B4-BE49-F238E27FC236}">
                <a16:creationId xmlns:a16="http://schemas.microsoft.com/office/drawing/2014/main" id="{78E2F69C-D639-3D9C-9CC1-C970470E715A}"/>
              </a:ext>
            </a:extLst>
          </p:cNvPr>
          <p:cNvSpPr txBox="1">
            <a:spLocks/>
          </p:cNvSpPr>
          <p:nvPr/>
        </p:nvSpPr>
        <p:spPr>
          <a:xfrm>
            <a:off x="8570494" y="6432679"/>
            <a:ext cx="346485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3</a:t>
            </a:r>
            <a:endParaRPr lang="en-US" dirty="0"/>
          </a:p>
        </p:txBody>
      </p:sp>
    </p:spTree>
    <p:extLst>
      <p:ext uri="{BB962C8B-B14F-4D97-AF65-F5344CB8AC3E}">
        <p14:creationId xmlns:p14="http://schemas.microsoft.com/office/powerpoint/2010/main" val="178756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2F69C-D639-3D9C-9CC1-C970470E715A}"/>
              </a:ext>
            </a:extLst>
          </p:cNvPr>
          <p:cNvSpPr>
            <a:spLocks noGrp="1"/>
          </p:cNvSpPr>
          <p:nvPr>
            <p:ph type="sldNum" sz="quarter" idx="12"/>
          </p:nvPr>
        </p:nvSpPr>
        <p:spPr/>
        <p:txBody>
          <a:bodyPr/>
          <a:lstStyle/>
          <a:p>
            <a:r>
              <a:rPr lang="en-US" dirty="0" smtClean="0"/>
              <a:t>4</a:t>
            </a:r>
            <a:endParaRPr lang="en-US" dirty="0"/>
          </a:p>
        </p:txBody>
      </p:sp>
      <p:sp>
        <p:nvSpPr>
          <p:cNvPr id="16" name="Title 1">
            <a:extLst>
              <a:ext uri="{FF2B5EF4-FFF2-40B4-BE49-F238E27FC236}">
                <a16:creationId xmlns:a16="http://schemas.microsoft.com/office/drawing/2014/main" id="{B4FB6D1F-F83C-11E2-26F2-04C3F983D661}"/>
              </a:ext>
            </a:extLst>
          </p:cNvPr>
          <p:cNvSpPr txBox="1">
            <a:spLocks/>
          </p:cNvSpPr>
          <p:nvPr/>
        </p:nvSpPr>
        <p:spPr>
          <a:xfrm>
            <a:off x="907037" y="428829"/>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A92C2A"/>
                </a:solidFill>
                <a:latin typeface="Arial"/>
                <a:cs typeface="Arial"/>
              </a:rPr>
              <a:t>Major Project Milestones</a:t>
            </a:r>
          </a:p>
        </p:txBody>
      </p:sp>
      <p:grpSp>
        <p:nvGrpSpPr>
          <p:cNvPr id="54" name="Group 53">
            <a:extLst>
              <a:ext uri="{FF2B5EF4-FFF2-40B4-BE49-F238E27FC236}">
                <a16:creationId xmlns:a16="http://schemas.microsoft.com/office/drawing/2014/main" id="{65A2E0CE-E535-9E72-27E3-FDBCE18CD10B}"/>
              </a:ext>
            </a:extLst>
          </p:cNvPr>
          <p:cNvGrpSpPr/>
          <p:nvPr/>
        </p:nvGrpSpPr>
        <p:grpSpPr>
          <a:xfrm>
            <a:off x="494056" y="1091610"/>
            <a:ext cx="11341561" cy="6844338"/>
            <a:chOff x="674483" y="976192"/>
            <a:chExt cx="11341561" cy="6844338"/>
          </a:xfrm>
        </p:grpSpPr>
        <p:grpSp>
          <p:nvGrpSpPr>
            <p:cNvPr id="53" name="Group 52">
              <a:extLst>
                <a:ext uri="{FF2B5EF4-FFF2-40B4-BE49-F238E27FC236}">
                  <a16:creationId xmlns:a16="http://schemas.microsoft.com/office/drawing/2014/main" id="{1BCEFF08-3686-F7F9-0877-C98D5BC1AD02}"/>
                </a:ext>
              </a:extLst>
            </p:cNvPr>
            <p:cNvGrpSpPr/>
            <p:nvPr/>
          </p:nvGrpSpPr>
          <p:grpSpPr>
            <a:xfrm>
              <a:off x="674483" y="976192"/>
              <a:ext cx="11341561" cy="6844338"/>
              <a:chOff x="451891" y="912692"/>
              <a:chExt cx="11341561" cy="6844338"/>
            </a:xfrm>
          </p:grpSpPr>
          <p:grpSp>
            <p:nvGrpSpPr>
              <p:cNvPr id="21" name="Group 20">
                <a:extLst>
                  <a:ext uri="{FF2B5EF4-FFF2-40B4-BE49-F238E27FC236}">
                    <a16:creationId xmlns:a16="http://schemas.microsoft.com/office/drawing/2014/main" id="{7656D487-B785-6AE5-9B1A-CCBB45F5B904}"/>
                  </a:ext>
                </a:extLst>
              </p:cNvPr>
              <p:cNvGrpSpPr/>
              <p:nvPr/>
            </p:nvGrpSpPr>
            <p:grpSpPr>
              <a:xfrm>
                <a:off x="1473889" y="912692"/>
                <a:ext cx="8349153" cy="6844338"/>
                <a:chOff x="1413104" y="538786"/>
                <a:chExt cx="8349153" cy="6844338"/>
              </a:xfrm>
            </p:grpSpPr>
            <p:pic>
              <p:nvPicPr>
                <p:cNvPr id="11" name="Picture 10" descr="A black background with a black arch&#10;&#10;Description automatically generated">
                  <a:extLst>
                    <a:ext uri="{FF2B5EF4-FFF2-40B4-BE49-F238E27FC236}">
                      <a16:creationId xmlns:a16="http://schemas.microsoft.com/office/drawing/2014/main" id="{04B96388-E938-D853-4A4A-722CCBDCB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54756" y="2330149"/>
                  <a:ext cx="5711323" cy="4394628"/>
                </a:xfrm>
                <a:prstGeom prst="rect">
                  <a:avLst/>
                </a:prstGeom>
              </p:spPr>
            </p:pic>
            <p:pic>
              <p:nvPicPr>
                <p:cNvPr id="10" name="Picture 9" descr="A black background with a black arch&#10;&#10;Description automatically generated">
                  <a:extLst>
                    <a:ext uri="{FF2B5EF4-FFF2-40B4-BE49-F238E27FC236}">
                      <a16:creationId xmlns:a16="http://schemas.microsoft.com/office/drawing/2014/main" id="{EDED997D-5435-ABA7-1AB0-A705102DE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11151" y="895264"/>
                  <a:ext cx="5107584" cy="4394628"/>
                </a:xfrm>
                <a:prstGeom prst="rect">
                  <a:avLst/>
                </a:prstGeom>
              </p:spPr>
            </p:pic>
            <p:cxnSp>
              <p:nvCxnSpPr>
                <p:cNvPr id="13" name="Straight Connector 12">
                  <a:extLst>
                    <a:ext uri="{FF2B5EF4-FFF2-40B4-BE49-F238E27FC236}">
                      <a16:creationId xmlns:a16="http://schemas.microsoft.com/office/drawing/2014/main" id="{E2374790-942F-0314-51BF-A7328A18BA24}"/>
                    </a:ext>
                  </a:extLst>
                </p:cNvPr>
                <p:cNvCxnSpPr>
                  <a:cxnSpLocks/>
                </p:cNvCxnSpPr>
                <p:nvPr/>
              </p:nvCxnSpPr>
              <p:spPr>
                <a:xfrm>
                  <a:off x="2681060" y="2149362"/>
                  <a:ext cx="3200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9AB235-7448-048D-926C-350EB897769B}"/>
                    </a:ext>
                  </a:extLst>
                </p:cNvPr>
                <p:cNvCxnSpPr>
                  <a:cxnSpLocks/>
                </p:cNvCxnSpPr>
                <p:nvPr/>
              </p:nvCxnSpPr>
              <p:spPr>
                <a:xfrm>
                  <a:off x="5494098" y="5582870"/>
                  <a:ext cx="3657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C274828A-7ABB-338F-0A3C-612941475B61}"/>
                  </a:ext>
                </a:extLst>
              </p:cNvPr>
              <p:cNvSpPr txBox="1"/>
              <p:nvPr/>
            </p:nvSpPr>
            <p:spPr>
              <a:xfrm>
                <a:off x="5650384" y="1296870"/>
                <a:ext cx="3321734" cy="877163"/>
              </a:xfrm>
              <a:prstGeom prst="rect">
                <a:avLst/>
              </a:prstGeom>
              <a:noFill/>
            </p:spPr>
            <p:txBody>
              <a:bodyPr wrap="square">
                <a:spAutoFit/>
              </a:bodyPr>
              <a:lstStyle/>
              <a:p>
                <a:r>
                  <a:rPr lang="en-US" sz="1100" b="1" dirty="0">
                    <a:solidFill>
                      <a:srgbClr val="A92C2A"/>
                    </a:solidFill>
                    <a:latin typeface="Arial" panose="020B0604020202020204" pitchFamily="34" charset="0"/>
                    <a:cs typeface="Arial" panose="020B0604020202020204" pitchFamily="34" charset="0"/>
                  </a:rPr>
                  <a:t>February 2024</a:t>
                </a:r>
              </a:p>
              <a:p>
                <a:r>
                  <a:rPr lang="en-US" sz="1000" b="1" i="1" dirty="0">
                    <a:solidFill>
                      <a:schemeClr val="bg2">
                        <a:lumMod val="50000"/>
                      </a:schemeClr>
                    </a:solidFill>
                    <a:latin typeface="Arial" panose="020B0604020202020204" pitchFamily="34" charset="0"/>
                    <a:cs typeface="Arial" panose="020B0604020202020204" pitchFamily="34" charset="0"/>
                  </a:rPr>
                  <a:t>Purchase &amp; Sales Agreement Executed</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Due Diligence Begins (4-5 Months)</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$100,000 Earnest Money Deposit </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Technical Analyst &amp; Pre-Submittal Meetings</a:t>
                </a:r>
              </a:p>
            </p:txBody>
          </p:sp>
          <p:sp>
            <p:nvSpPr>
              <p:cNvPr id="34" name="TextBox 33">
                <a:extLst>
                  <a:ext uri="{FF2B5EF4-FFF2-40B4-BE49-F238E27FC236}">
                    <a16:creationId xmlns:a16="http://schemas.microsoft.com/office/drawing/2014/main" id="{548286D6-7AEF-E7C6-6879-91638FCC3D55}"/>
                  </a:ext>
                </a:extLst>
              </p:cNvPr>
              <p:cNvSpPr txBox="1"/>
              <p:nvPr/>
            </p:nvSpPr>
            <p:spPr>
              <a:xfrm>
                <a:off x="1800954" y="1533366"/>
                <a:ext cx="2243977" cy="415498"/>
              </a:xfrm>
              <a:prstGeom prst="rect">
                <a:avLst/>
              </a:prstGeom>
              <a:noFill/>
            </p:spPr>
            <p:txBody>
              <a:bodyPr wrap="square">
                <a:spAutoFit/>
              </a:bodyPr>
              <a:lstStyle/>
              <a:p>
                <a:r>
                  <a:rPr lang="en-US" sz="1100" b="1" dirty="0">
                    <a:solidFill>
                      <a:srgbClr val="A92C2A"/>
                    </a:solidFill>
                    <a:latin typeface="Arial" panose="020B0604020202020204" pitchFamily="34" charset="0"/>
                    <a:cs typeface="Arial" panose="020B0604020202020204" pitchFamily="34" charset="0"/>
                  </a:rPr>
                  <a:t>December 2023</a:t>
                </a:r>
              </a:p>
              <a:p>
                <a:r>
                  <a:rPr lang="en-US" sz="1000" b="1" i="1" dirty="0">
                    <a:solidFill>
                      <a:schemeClr val="bg2">
                        <a:lumMod val="50000"/>
                      </a:schemeClr>
                    </a:solidFill>
                    <a:latin typeface="Arial" panose="020B0604020202020204" pitchFamily="34" charset="0"/>
                    <a:cs typeface="Arial" panose="020B0604020202020204" pitchFamily="34" charset="0"/>
                  </a:rPr>
                  <a:t>UBC Selects Development Partner</a:t>
                </a:r>
              </a:p>
            </p:txBody>
          </p:sp>
          <p:sp>
            <p:nvSpPr>
              <p:cNvPr id="36" name="TextBox 35">
                <a:extLst>
                  <a:ext uri="{FF2B5EF4-FFF2-40B4-BE49-F238E27FC236}">
                    <a16:creationId xmlns:a16="http://schemas.microsoft.com/office/drawing/2014/main" id="{B8DD0998-16E6-6E4B-FF37-57260F2AC716}"/>
                  </a:ext>
                </a:extLst>
              </p:cNvPr>
              <p:cNvSpPr txBox="1"/>
              <p:nvPr/>
            </p:nvSpPr>
            <p:spPr>
              <a:xfrm>
                <a:off x="9941422" y="2908537"/>
                <a:ext cx="1852030" cy="1184940"/>
              </a:xfrm>
              <a:prstGeom prst="rect">
                <a:avLst/>
              </a:prstGeom>
              <a:noFill/>
            </p:spPr>
            <p:txBody>
              <a:bodyPr wrap="square">
                <a:spAutoFit/>
              </a:bodyPr>
              <a:lstStyle/>
              <a:p>
                <a:r>
                  <a:rPr lang="en-US" sz="1100" b="1" dirty="0">
                    <a:solidFill>
                      <a:srgbClr val="A92C2A"/>
                    </a:solidFill>
                    <a:latin typeface="Arial" panose="020B0604020202020204" pitchFamily="34" charset="0"/>
                    <a:cs typeface="Arial" panose="020B0604020202020204" pitchFamily="34" charset="0"/>
                  </a:rPr>
                  <a:t>June 2024</a:t>
                </a:r>
              </a:p>
              <a:p>
                <a:r>
                  <a:rPr lang="en-US" sz="1000" b="1" i="1" dirty="0">
                    <a:solidFill>
                      <a:schemeClr val="bg2">
                        <a:lumMod val="50000"/>
                      </a:schemeClr>
                    </a:solidFill>
                    <a:latin typeface="Arial" panose="020B0604020202020204" pitchFamily="34" charset="0"/>
                    <a:cs typeface="Arial" panose="020B0604020202020204" pitchFamily="34" charset="0"/>
                  </a:rPr>
                  <a:t>Due Diligence Ends</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$100,000 Deposit becomes non-refundable</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Entitlement Period Begins</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$150,000 Additional Earnest Money Deposit</a:t>
                </a:r>
              </a:p>
            </p:txBody>
          </p:sp>
          <p:sp>
            <p:nvSpPr>
              <p:cNvPr id="38" name="TextBox 37">
                <a:extLst>
                  <a:ext uri="{FF2B5EF4-FFF2-40B4-BE49-F238E27FC236}">
                    <a16:creationId xmlns:a16="http://schemas.microsoft.com/office/drawing/2014/main" id="{6ED540A8-13DC-73D2-B0BC-8D377438D124}"/>
                  </a:ext>
                </a:extLst>
              </p:cNvPr>
              <p:cNvSpPr txBox="1"/>
              <p:nvPr/>
            </p:nvSpPr>
            <p:spPr>
              <a:xfrm>
                <a:off x="995818" y="3194516"/>
                <a:ext cx="2237479" cy="877163"/>
              </a:xfrm>
              <a:prstGeom prst="rect">
                <a:avLst/>
              </a:prstGeom>
              <a:noFill/>
            </p:spPr>
            <p:txBody>
              <a:bodyPr wrap="square">
                <a:spAutoFit/>
              </a:bodyPr>
              <a:lstStyle/>
              <a:p>
                <a:r>
                  <a:rPr lang="en-US" sz="1100" b="1" dirty="0">
                    <a:solidFill>
                      <a:srgbClr val="A92C2A"/>
                    </a:solidFill>
                    <a:latin typeface="Arial" panose="020B0604020202020204" pitchFamily="34" charset="0"/>
                    <a:cs typeface="Arial" panose="020B0604020202020204" pitchFamily="34" charset="0"/>
                  </a:rPr>
                  <a:t>April 2026</a:t>
                </a:r>
              </a:p>
              <a:p>
                <a:r>
                  <a:rPr lang="en-US" sz="1000" b="1" i="1" dirty="0">
                    <a:solidFill>
                      <a:schemeClr val="bg2">
                        <a:lumMod val="50000"/>
                      </a:schemeClr>
                    </a:solidFill>
                    <a:latin typeface="Arial" panose="020B0604020202020204" pitchFamily="34" charset="0"/>
                    <a:cs typeface="Arial" panose="020B0604020202020204" pitchFamily="34" charset="0"/>
                  </a:rPr>
                  <a:t>Land Acquisition &amp; Project Financing Closing</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Construction of </a:t>
                </a:r>
                <a:br>
                  <a:rPr lang="en-US" sz="1000" dirty="0">
                    <a:solidFill>
                      <a:schemeClr val="bg2">
                        <a:lumMod val="50000"/>
                      </a:schemeClr>
                    </a:solidFill>
                    <a:latin typeface="Arial" panose="020B0604020202020204" pitchFamily="34" charset="0"/>
                    <a:cs typeface="Arial" panose="020B0604020202020204" pitchFamily="34" charset="0"/>
                  </a:rPr>
                </a:br>
                <a:r>
                  <a:rPr lang="en-US" sz="1000" dirty="0">
                    <a:solidFill>
                      <a:schemeClr val="bg2">
                        <a:lumMod val="50000"/>
                      </a:schemeClr>
                    </a:solidFill>
                    <a:latin typeface="Arial" panose="020B0604020202020204" pitchFamily="34" charset="0"/>
                    <a:cs typeface="Arial" panose="020B0604020202020204" pitchFamily="34" charset="0"/>
                  </a:rPr>
                  <a:t>New Church Begins</a:t>
                </a:r>
              </a:p>
            </p:txBody>
          </p:sp>
          <p:sp>
            <p:nvSpPr>
              <p:cNvPr id="39" name="TextBox 38">
                <a:extLst>
                  <a:ext uri="{FF2B5EF4-FFF2-40B4-BE49-F238E27FC236}">
                    <a16:creationId xmlns:a16="http://schemas.microsoft.com/office/drawing/2014/main" id="{AFD4372A-61BC-4E5E-C32F-4E369696C5F0}"/>
                  </a:ext>
                </a:extLst>
              </p:cNvPr>
              <p:cNvSpPr txBox="1"/>
              <p:nvPr/>
            </p:nvSpPr>
            <p:spPr>
              <a:xfrm>
                <a:off x="4472059" y="5033142"/>
                <a:ext cx="2542529" cy="569387"/>
              </a:xfrm>
              <a:prstGeom prst="rect">
                <a:avLst/>
              </a:prstGeom>
              <a:noFill/>
            </p:spPr>
            <p:txBody>
              <a:bodyPr wrap="square">
                <a:spAutoFit/>
              </a:bodyPr>
              <a:lstStyle/>
              <a:p>
                <a:r>
                  <a:rPr lang="en-US" sz="1100" b="1" dirty="0">
                    <a:solidFill>
                      <a:srgbClr val="A92C2A"/>
                    </a:solidFill>
                    <a:latin typeface="Arial" panose="020B0604020202020204" pitchFamily="34" charset="0"/>
                    <a:cs typeface="Arial" panose="020B0604020202020204" pitchFamily="34" charset="0"/>
                  </a:rPr>
                  <a:t>June 2027</a:t>
                </a:r>
              </a:p>
              <a:p>
                <a:r>
                  <a:rPr lang="en-US" sz="1000" b="1" i="1" dirty="0">
                    <a:solidFill>
                      <a:schemeClr val="bg2">
                        <a:lumMod val="50000"/>
                      </a:schemeClr>
                    </a:solidFill>
                    <a:latin typeface="Arial" panose="020B0604020202020204" pitchFamily="34" charset="0"/>
                    <a:cs typeface="Arial" panose="020B0604020202020204" pitchFamily="34" charset="0"/>
                  </a:rPr>
                  <a:t>New Church Construction Complete</a:t>
                </a:r>
              </a:p>
              <a:p>
                <a:r>
                  <a:rPr lang="en-US" sz="1000" i="1" dirty="0">
                    <a:solidFill>
                      <a:schemeClr val="bg2">
                        <a:lumMod val="50000"/>
                      </a:schemeClr>
                    </a:solidFill>
                    <a:latin typeface="Arial" panose="020B0604020202020204" pitchFamily="34" charset="0"/>
                    <a:cs typeface="Arial" panose="020B0604020202020204" pitchFamily="34" charset="0"/>
                  </a:rPr>
                  <a:t>UMB Moves-In to New Church</a:t>
                </a:r>
              </a:p>
            </p:txBody>
          </p:sp>
          <p:sp>
            <p:nvSpPr>
              <p:cNvPr id="40" name="TextBox 39">
                <a:extLst>
                  <a:ext uri="{FF2B5EF4-FFF2-40B4-BE49-F238E27FC236}">
                    <a16:creationId xmlns:a16="http://schemas.microsoft.com/office/drawing/2014/main" id="{583E245C-9B4E-81F4-FA23-F5586A1E15BD}"/>
                  </a:ext>
                </a:extLst>
              </p:cNvPr>
              <p:cNvSpPr txBox="1"/>
              <p:nvPr/>
            </p:nvSpPr>
            <p:spPr>
              <a:xfrm>
                <a:off x="451891" y="5470753"/>
                <a:ext cx="2043994" cy="569387"/>
              </a:xfrm>
              <a:prstGeom prst="rect">
                <a:avLst/>
              </a:prstGeom>
              <a:noFill/>
            </p:spPr>
            <p:txBody>
              <a:bodyPr wrap="square">
                <a:spAutoFit/>
              </a:bodyPr>
              <a:lstStyle/>
              <a:p>
                <a:r>
                  <a:rPr lang="en-US" sz="1100" b="1" dirty="0">
                    <a:solidFill>
                      <a:srgbClr val="A92C2A"/>
                    </a:solidFill>
                    <a:latin typeface="Arial" panose="020B0604020202020204" pitchFamily="34" charset="0"/>
                    <a:cs typeface="Arial" panose="020B0604020202020204" pitchFamily="34" charset="0"/>
                  </a:rPr>
                  <a:t>May 2026</a:t>
                </a:r>
              </a:p>
              <a:p>
                <a:r>
                  <a:rPr lang="en-US" sz="1000" b="1" i="1" dirty="0">
                    <a:solidFill>
                      <a:schemeClr val="bg2">
                        <a:lumMod val="50000"/>
                      </a:schemeClr>
                    </a:solidFill>
                    <a:latin typeface="Arial" panose="020B0604020202020204" pitchFamily="34" charset="0"/>
                    <a:cs typeface="Arial" panose="020B0604020202020204" pitchFamily="34" charset="0"/>
                  </a:rPr>
                  <a:t>Residential and Retail</a:t>
                </a:r>
                <a:br>
                  <a:rPr lang="en-US" sz="1000" b="1" i="1" dirty="0">
                    <a:solidFill>
                      <a:schemeClr val="bg2">
                        <a:lumMod val="50000"/>
                      </a:schemeClr>
                    </a:solidFill>
                    <a:latin typeface="Arial" panose="020B0604020202020204" pitchFamily="34" charset="0"/>
                    <a:cs typeface="Arial" panose="020B0604020202020204" pitchFamily="34" charset="0"/>
                  </a:rPr>
                </a:br>
                <a:r>
                  <a:rPr lang="en-US" sz="1000" b="1" i="1" dirty="0">
                    <a:solidFill>
                      <a:schemeClr val="bg2">
                        <a:lumMod val="50000"/>
                      </a:schemeClr>
                    </a:solidFill>
                    <a:latin typeface="Arial" panose="020B0604020202020204" pitchFamily="34" charset="0"/>
                    <a:cs typeface="Arial" panose="020B0604020202020204" pitchFamily="34" charset="0"/>
                  </a:rPr>
                  <a:t>Construction Begins</a:t>
                </a:r>
              </a:p>
            </p:txBody>
          </p:sp>
          <p:sp>
            <p:nvSpPr>
              <p:cNvPr id="41" name="TextBox 40">
                <a:extLst>
                  <a:ext uri="{FF2B5EF4-FFF2-40B4-BE49-F238E27FC236}">
                    <a16:creationId xmlns:a16="http://schemas.microsoft.com/office/drawing/2014/main" id="{07DDA261-B4A7-048C-EE6F-C8377D63DC43}"/>
                  </a:ext>
                </a:extLst>
              </p:cNvPr>
              <p:cNvSpPr txBox="1"/>
              <p:nvPr/>
            </p:nvSpPr>
            <p:spPr>
              <a:xfrm>
                <a:off x="8655770" y="5009767"/>
                <a:ext cx="2043994" cy="569387"/>
              </a:xfrm>
              <a:prstGeom prst="rect">
                <a:avLst/>
              </a:prstGeom>
              <a:noFill/>
            </p:spPr>
            <p:txBody>
              <a:bodyPr wrap="square">
                <a:spAutoFit/>
              </a:bodyPr>
              <a:lstStyle/>
              <a:p>
                <a:r>
                  <a:rPr lang="en-US" sz="1100" b="1" dirty="0">
                    <a:solidFill>
                      <a:srgbClr val="A92C2A"/>
                    </a:solidFill>
                    <a:latin typeface="Arial" panose="020B0604020202020204" pitchFamily="34" charset="0"/>
                    <a:cs typeface="Arial" panose="020B0604020202020204" pitchFamily="34" charset="0"/>
                  </a:rPr>
                  <a:t>June 2028</a:t>
                </a:r>
              </a:p>
              <a:p>
                <a:r>
                  <a:rPr lang="en-US" sz="1000" b="1" i="1" dirty="0">
                    <a:solidFill>
                      <a:schemeClr val="bg2">
                        <a:lumMod val="50000"/>
                      </a:schemeClr>
                    </a:solidFill>
                    <a:latin typeface="Arial" panose="020B0604020202020204" pitchFamily="34" charset="0"/>
                    <a:cs typeface="Arial" panose="020B0604020202020204" pitchFamily="34" charset="0"/>
                  </a:rPr>
                  <a:t>Residential and Retail</a:t>
                </a:r>
                <a:br>
                  <a:rPr lang="en-US" sz="1000" b="1" i="1" dirty="0">
                    <a:solidFill>
                      <a:schemeClr val="bg2">
                        <a:lumMod val="50000"/>
                      </a:schemeClr>
                    </a:solidFill>
                    <a:latin typeface="Arial" panose="020B0604020202020204" pitchFamily="34" charset="0"/>
                    <a:cs typeface="Arial" panose="020B0604020202020204" pitchFamily="34" charset="0"/>
                  </a:rPr>
                </a:br>
                <a:r>
                  <a:rPr lang="en-US" sz="1000" b="1" i="1" dirty="0">
                    <a:solidFill>
                      <a:schemeClr val="bg2">
                        <a:lumMod val="50000"/>
                      </a:schemeClr>
                    </a:solidFill>
                    <a:latin typeface="Arial" panose="020B0604020202020204" pitchFamily="34" charset="0"/>
                    <a:cs typeface="Arial" panose="020B0604020202020204" pitchFamily="34" charset="0"/>
                  </a:rPr>
                  <a:t>Construction Complete</a:t>
                </a:r>
              </a:p>
            </p:txBody>
          </p:sp>
          <p:sp>
            <p:nvSpPr>
              <p:cNvPr id="42" name="Oval 41">
                <a:extLst>
                  <a:ext uri="{FF2B5EF4-FFF2-40B4-BE49-F238E27FC236}">
                    <a16:creationId xmlns:a16="http://schemas.microsoft.com/office/drawing/2014/main" id="{316379E1-81E2-6895-E581-4B0CBC6516DC}"/>
                  </a:ext>
                </a:extLst>
              </p:cNvPr>
              <p:cNvSpPr/>
              <p:nvPr/>
            </p:nvSpPr>
            <p:spPr>
              <a:xfrm>
                <a:off x="2335565" y="2290585"/>
                <a:ext cx="469900" cy="39952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2E7BAA89-15DE-BFC3-077D-8F6BAF731EF7}"/>
                  </a:ext>
                </a:extLst>
              </p:cNvPr>
              <p:cNvSpPr/>
              <p:nvPr/>
            </p:nvSpPr>
            <p:spPr>
              <a:xfrm>
                <a:off x="5621424" y="2315593"/>
                <a:ext cx="469900" cy="399524"/>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3CD09703-5967-5CFD-FE6A-485B354E7BCE}"/>
                  </a:ext>
                </a:extLst>
              </p:cNvPr>
              <p:cNvSpPr/>
              <p:nvPr/>
            </p:nvSpPr>
            <p:spPr>
              <a:xfrm>
                <a:off x="9207867" y="3179961"/>
                <a:ext cx="469900" cy="399524"/>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2BC06BB2-F605-2565-F7A9-AAEA94A95B40}"/>
                  </a:ext>
                </a:extLst>
              </p:cNvPr>
              <p:cNvSpPr/>
              <p:nvPr/>
            </p:nvSpPr>
            <p:spPr>
              <a:xfrm>
                <a:off x="5650384" y="3979636"/>
                <a:ext cx="469900" cy="399524"/>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E58DD8C1-9B76-756D-38B8-6547772C153B}"/>
                  </a:ext>
                </a:extLst>
              </p:cNvPr>
              <p:cNvSpPr/>
              <p:nvPr/>
            </p:nvSpPr>
            <p:spPr>
              <a:xfrm>
                <a:off x="2686332" y="3979636"/>
                <a:ext cx="469900" cy="39952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45ADDCB1-FF58-4AEB-8644-06306C706213}"/>
                  </a:ext>
                </a:extLst>
              </p:cNvPr>
              <p:cNvSpPr/>
              <p:nvPr/>
            </p:nvSpPr>
            <p:spPr>
              <a:xfrm>
                <a:off x="1690752" y="5126100"/>
                <a:ext cx="469900" cy="399524"/>
              </a:xfrm>
              <a:prstGeom prst="ellips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7745E868-DD19-7EFB-B9AA-4680BE55ECF6}"/>
                  </a:ext>
                </a:extLst>
              </p:cNvPr>
              <p:cNvSpPr/>
              <p:nvPr/>
            </p:nvSpPr>
            <p:spPr>
              <a:xfrm>
                <a:off x="5273424" y="5766268"/>
                <a:ext cx="469900" cy="399524"/>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23BA0DC8-2723-469F-93D7-DBD60B7F6B2B}"/>
                  </a:ext>
                </a:extLst>
              </p:cNvPr>
              <p:cNvSpPr/>
              <p:nvPr/>
            </p:nvSpPr>
            <p:spPr>
              <a:xfrm>
                <a:off x="8860761" y="5741124"/>
                <a:ext cx="469900" cy="399524"/>
              </a:xfrm>
              <a:prstGeom prst="ellipse">
                <a:avLst/>
              </a:prstGeom>
              <a:solidFill>
                <a:schemeClr val="tx2">
                  <a:lumMod val="75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Box 34">
              <a:extLst>
                <a:ext uri="{FF2B5EF4-FFF2-40B4-BE49-F238E27FC236}">
                  <a16:creationId xmlns:a16="http://schemas.microsoft.com/office/drawing/2014/main" id="{F02FFB10-47BD-3FCC-7EB1-4F9AB015CE2F}"/>
                </a:ext>
              </a:extLst>
            </p:cNvPr>
            <p:cNvSpPr txBox="1"/>
            <p:nvPr/>
          </p:nvSpPr>
          <p:spPr>
            <a:xfrm>
              <a:off x="5085929" y="2940891"/>
              <a:ext cx="2043994" cy="1038746"/>
            </a:xfrm>
            <a:prstGeom prst="rect">
              <a:avLst/>
            </a:prstGeom>
            <a:noFill/>
          </p:spPr>
          <p:txBody>
            <a:bodyPr wrap="square">
              <a:spAutoFit/>
            </a:bodyPr>
            <a:lstStyle/>
            <a:p>
              <a:pPr>
                <a:lnSpc>
                  <a:spcPct val="150000"/>
                </a:lnSpc>
              </a:pPr>
              <a:r>
                <a:rPr lang="en-US" sz="1100" b="1" dirty="0">
                  <a:solidFill>
                    <a:srgbClr val="A92C2A"/>
                  </a:solidFill>
                  <a:latin typeface="Arial" panose="020B0604020202020204" pitchFamily="34" charset="0"/>
                  <a:cs typeface="Arial" panose="020B0604020202020204" pitchFamily="34" charset="0"/>
                </a:rPr>
                <a:t>February 2026</a:t>
              </a:r>
            </a:p>
            <a:p>
              <a:pPr>
                <a:lnSpc>
                  <a:spcPct val="150000"/>
                </a:lnSpc>
              </a:pPr>
              <a:r>
                <a:rPr lang="en-US" sz="1000" b="1" i="1" dirty="0" smtClean="0">
                  <a:solidFill>
                    <a:schemeClr val="bg2">
                      <a:lumMod val="50000"/>
                    </a:schemeClr>
                  </a:solidFill>
                  <a:latin typeface="Arial" panose="020B0604020202020204" pitchFamily="34" charset="0"/>
                  <a:cs typeface="Arial" panose="020B0604020202020204" pitchFamily="34" charset="0"/>
                </a:rPr>
                <a:t>Entitlement </a:t>
              </a:r>
              <a:r>
                <a:rPr lang="en-US" sz="1000" b="1" i="1" dirty="0">
                  <a:solidFill>
                    <a:schemeClr val="bg2">
                      <a:lumMod val="50000"/>
                    </a:schemeClr>
                  </a:solidFill>
                  <a:latin typeface="Arial" panose="020B0604020202020204" pitchFamily="34" charset="0"/>
                  <a:cs typeface="Arial" panose="020B0604020202020204" pitchFamily="34" charset="0"/>
                </a:rPr>
                <a:t>Period Ends</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Zoning &amp; Public Hearings</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Technical Design</a:t>
              </a:r>
            </a:p>
            <a:p>
              <a:pPr marL="171450" indent="-171450">
                <a:buFont typeface="Arial" panose="020B0604020202020204" pitchFamily="34" charset="0"/>
                <a:buChar char="•"/>
              </a:pPr>
              <a:r>
                <a:rPr lang="en-US" sz="1000" dirty="0">
                  <a:solidFill>
                    <a:schemeClr val="bg2">
                      <a:lumMod val="50000"/>
                    </a:schemeClr>
                  </a:solidFill>
                  <a:latin typeface="Arial" panose="020B0604020202020204" pitchFamily="34" charset="0"/>
                  <a:cs typeface="Arial" panose="020B0604020202020204" pitchFamily="34" charset="0"/>
                </a:rPr>
                <a:t>Building &amp; Grading Permits</a:t>
              </a:r>
            </a:p>
          </p:txBody>
        </p:sp>
      </p:grpSp>
    </p:spTree>
    <p:extLst>
      <p:ext uri="{BB962C8B-B14F-4D97-AF65-F5344CB8AC3E}">
        <p14:creationId xmlns:p14="http://schemas.microsoft.com/office/powerpoint/2010/main" val="3675984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599" y="6356350"/>
            <a:ext cx="3464859" cy="365125"/>
          </a:xfrm>
        </p:spPr>
        <p:txBody>
          <a:bodyPr anchor="ctr">
            <a:normAutofit/>
          </a:bodyPr>
          <a:lstStyle/>
          <a:p>
            <a:pPr>
              <a:spcAft>
                <a:spcPts val="600"/>
              </a:spcAft>
            </a:pPr>
            <a:r>
              <a:rPr lang="en-US" dirty="0"/>
              <a:t>5</a:t>
            </a:r>
          </a:p>
        </p:txBody>
      </p:sp>
      <p:sp>
        <p:nvSpPr>
          <p:cNvPr id="7" name="Title 1">
            <a:extLst>
              <a:ext uri="{FF2B5EF4-FFF2-40B4-BE49-F238E27FC236}">
                <a16:creationId xmlns:a16="http://schemas.microsoft.com/office/drawing/2014/main" id="{919E38C0-526C-33F0-1CC7-DECB44D39D28}"/>
              </a:ext>
            </a:extLst>
          </p:cNvPr>
          <p:cNvSpPr txBox="1">
            <a:spLocks/>
          </p:cNvSpPr>
          <p:nvPr/>
        </p:nvSpPr>
        <p:spPr>
          <a:xfrm>
            <a:off x="990600" y="-1396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A92C2A"/>
                </a:solidFill>
                <a:latin typeface="+mn-lt"/>
              </a:rPr>
              <a:t>Our Proposal </a:t>
            </a:r>
            <a:endParaRPr lang="en-US" sz="2800" dirty="0">
              <a:solidFill>
                <a:srgbClr val="A92C2A"/>
              </a:solidFill>
              <a:latin typeface="Arial"/>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1919552664"/>
              </p:ext>
            </p:extLst>
          </p:nvPr>
        </p:nvGraphicFramePr>
        <p:xfrm>
          <a:off x="7670230" y="1185873"/>
          <a:ext cx="4405228" cy="1942337"/>
        </p:xfrm>
        <a:graphic>
          <a:graphicData uri="http://schemas.openxmlformats.org/drawingml/2006/table">
            <a:tbl>
              <a:tblPr firstRow="1" firstCol="1" bandRow="1"/>
              <a:tblGrid>
                <a:gridCol w="2202614">
                  <a:extLst>
                    <a:ext uri="{9D8B030D-6E8A-4147-A177-3AD203B41FA5}">
                      <a16:colId xmlns:a16="http://schemas.microsoft.com/office/drawing/2014/main" val="3344253620"/>
                    </a:ext>
                  </a:extLst>
                </a:gridCol>
                <a:gridCol w="2202614">
                  <a:extLst>
                    <a:ext uri="{9D8B030D-6E8A-4147-A177-3AD203B41FA5}">
                      <a16:colId xmlns:a16="http://schemas.microsoft.com/office/drawing/2014/main" val="1124286866"/>
                    </a:ext>
                  </a:extLst>
                </a:gridCol>
              </a:tblGrid>
              <a:tr h="1109907">
                <a:tc>
                  <a:txBody>
                    <a:bodyPr/>
                    <a:lstStyle/>
                    <a:p>
                      <a:pPr marL="0" marR="0" algn="ctr">
                        <a:lnSpc>
                          <a:spcPct val="107000"/>
                        </a:lnSpc>
                        <a:spcBef>
                          <a:spcPts val="0"/>
                        </a:spcBef>
                        <a:spcAft>
                          <a:spcPts val="0"/>
                        </a:spcAft>
                      </a:pPr>
                      <a:r>
                        <a:rPr lang="en-US" sz="1400" b="1" kern="1200" dirty="0">
                          <a:solidFill>
                            <a:srgbClr val="A92C2A"/>
                          </a:solidFill>
                          <a:latin typeface="+mn-lt"/>
                          <a:ea typeface="+mj-ea"/>
                          <a:cs typeface="+mj-cs"/>
                        </a:rPr>
                        <a:t>Freestanding Church</a:t>
                      </a: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3</a:t>
                      </a:r>
                      <a:r>
                        <a:rPr lang="en-US" sz="1100" dirty="0" smtClean="0">
                          <a:effectLst/>
                          <a:latin typeface="+mn-lt"/>
                          <a:ea typeface="Calibri" panose="020F0502020204030204" pitchFamily="34" charset="0"/>
                          <a:cs typeface="Times New Roman" panose="02020603050405020304" pitchFamily="18" charset="0"/>
                        </a:rPr>
                        <a:t>-Levels</a:t>
                      </a:r>
                      <a:endParaRPr lang="en-US" sz="110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30,000 Square Feet</a:t>
                      </a: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78-Parking Spaces</a:t>
                      </a: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400" b="1" kern="1200" dirty="0">
                          <a:solidFill>
                            <a:srgbClr val="A92C2A"/>
                          </a:solidFill>
                          <a:latin typeface="+mn-lt"/>
                          <a:ea typeface="+mj-ea"/>
                          <a:cs typeface="+mj-cs"/>
                        </a:rPr>
                        <a:t>Residential</a:t>
                      </a: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221-Units</a:t>
                      </a: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340-Parking Spaces</a:t>
                      </a: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Includes Affordable Living</a:t>
                      </a: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8834216"/>
                  </a:ext>
                </a:extLst>
              </a:tr>
              <a:tr h="832430">
                <a:tc>
                  <a:txBody>
                    <a:bodyPr/>
                    <a:lstStyle/>
                    <a:p>
                      <a:pPr marL="0" marR="0" algn="ctr" defTabSz="914400" rtl="0" eaLnBrk="1" latinLnBrk="0" hangingPunct="1">
                        <a:lnSpc>
                          <a:spcPct val="107000"/>
                        </a:lnSpc>
                        <a:spcBef>
                          <a:spcPts val="0"/>
                        </a:spcBef>
                        <a:spcAft>
                          <a:spcPts val="0"/>
                        </a:spcAft>
                      </a:pPr>
                      <a:r>
                        <a:rPr lang="en-US" sz="1400" b="1" kern="1200" dirty="0">
                          <a:solidFill>
                            <a:srgbClr val="A92C2A"/>
                          </a:solidFill>
                          <a:latin typeface="+mn-lt"/>
                          <a:ea typeface="+mj-ea"/>
                          <a:cs typeface="+mj-cs"/>
                        </a:rPr>
                        <a:t>Retail/Community Benefit</a:t>
                      </a: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5,000 Square Feet</a:t>
                      </a: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1400" b="1" kern="1200" dirty="0">
                          <a:solidFill>
                            <a:srgbClr val="A92C2A"/>
                          </a:solidFill>
                          <a:latin typeface="+mn-lt"/>
                          <a:ea typeface="+mj-ea"/>
                          <a:cs typeface="+mj-cs"/>
                        </a:rPr>
                        <a:t>Renewable Energy</a:t>
                      </a: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Rooftop Solar Panels</a:t>
                      </a:r>
                    </a:p>
                    <a:p>
                      <a:pPr marL="0" marR="0" algn="ctr">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LEED Elements*</a:t>
                      </a: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95222596"/>
                  </a:ext>
                </a:extLst>
              </a:tr>
            </a:tbl>
          </a:graphicData>
        </a:graphic>
      </p:graphicFrame>
      <p:sp>
        <p:nvSpPr>
          <p:cNvPr id="10" name="TextBox 9">
            <a:extLst>
              <a:ext uri="{FF2B5EF4-FFF2-40B4-BE49-F238E27FC236}">
                <a16:creationId xmlns:a16="http://schemas.microsoft.com/office/drawing/2014/main" id="{5D3A0E52-A842-697C-7C8E-4212E6FF7F07}"/>
              </a:ext>
            </a:extLst>
          </p:cNvPr>
          <p:cNvSpPr txBox="1"/>
          <p:nvPr/>
        </p:nvSpPr>
        <p:spPr>
          <a:xfrm>
            <a:off x="7175232" y="3128210"/>
            <a:ext cx="4900226" cy="584775"/>
          </a:xfrm>
          <a:prstGeom prst="rect">
            <a:avLst/>
          </a:prstGeom>
          <a:noFill/>
        </p:spPr>
        <p:txBody>
          <a:bodyPr wrap="square" lIns="91440" tIns="45720" rIns="91440" bIns="45720" anchor="t">
            <a:spAutoFit/>
          </a:bodyPr>
          <a:lstStyle/>
          <a:p>
            <a:pPr lvl="1"/>
            <a:r>
              <a:rPr lang="en-US" sz="800" i="1" dirty="0">
                <a:solidFill>
                  <a:schemeClr val="bg2">
                    <a:lumMod val="50000"/>
                  </a:schemeClr>
                </a:solidFill>
                <a:latin typeface="Arial"/>
                <a:cs typeface="Arial"/>
              </a:rPr>
              <a:t>*The Community will adopt elements of sustainable rating systems such as the U.S. Green Building Council’s Leadership in Energy and Environmental Design (LEED) program, the Earthcraft program, and other design and construction features to maximize the natural qualities of the site and provide energy savings to the community. </a:t>
            </a:r>
            <a:endParaRPr lang="en-US" sz="800" dirty="0">
              <a:solidFill>
                <a:schemeClr val="bg2">
                  <a:lumMod val="50000"/>
                </a:schemeClr>
              </a:solidFill>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352879919"/>
              </p:ext>
            </p:extLst>
          </p:nvPr>
        </p:nvGraphicFramePr>
        <p:xfrm>
          <a:off x="7670230" y="4018425"/>
          <a:ext cx="4405227" cy="1811953"/>
        </p:xfrm>
        <a:graphic>
          <a:graphicData uri="http://schemas.openxmlformats.org/drawingml/2006/table">
            <a:tbl>
              <a:tblPr firstRow="1" firstCol="1" bandRow="1"/>
              <a:tblGrid>
                <a:gridCol w="1468099">
                  <a:extLst>
                    <a:ext uri="{9D8B030D-6E8A-4147-A177-3AD203B41FA5}">
                      <a16:colId xmlns:a16="http://schemas.microsoft.com/office/drawing/2014/main" val="4264058347"/>
                    </a:ext>
                  </a:extLst>
                </a:gridCol>
                <a:gridCol w="1468564">
                  <a:extLst>
                    <a:ext uri="{9D8B030D-6E8A-4147-A177-3AD203B41FA5}">
                      <a16:colId xmlns:a16="http://schemas.microsoft.com/office/drawing/2014/main" val="3209804339"/>
                    </a:ext>
                  </a:extLst>
                </a:gridCol>
                <a:gridCol w="1468564">
                  <a:extLst>
                    <a:ext uri="{9D8B030D-6E8A-4147-A177-3AD203B41FA5}">
                      <a16:colId xmlns:a16="http://schemas.microsoft.com/office/drawing/2014/main" val="2690463354"/>
                    </a:ext>
                  </a:extLst>
                </a:gridCol>
              </a:tblGrid>
              <a:tr h="438286">
                <a:tc>
                  <a:txBody>
                    <a:bodyPr/>
                    <a:lstStyle/>
                    <a:p>
                      <a:pPr marL="0" marR="0" algn="ctr" defTabSz="914400" rtl="0" eaLnBrk="1" latinLnBrk="0" hangingPunct="1">
                        <a:lnSpc>
                          <a:spcPct val="107000"/>
                        </a:lnSpc>
                        <a:spcBef>
                          <a:spcPts val="0"/>
                        </a:spcBef>
                        <a:spcAft>
                          <a:spcPts val="0"/>
                        </a:spcAft>
                      </a:pPr>
                      <a:r>
                        <a:rPr lang="en-US" sz="1400" b="1" kern="1200" dirty="0">
                          <a:solidFill>
                            <a:srgbClr val="A92C2A"/>
                          </a:solidFill>
                          <a:latin typeface="+mn-lt"/>
                          <a:ea typeface="+mj-ea"/>
                          <a:cs typeface="+mj-cs"/>
                        </a:rPr>
                        <a:t>Total Units</a:t>
                      </a:r>
                    </a:p>
                  </a:txBody>
                  <a:tcPr marL="68580" marR="68580" marT="0" marB="0" anchor="ctr">
                    <a:lnL>
                      <a:noFill/>
                    </a:lnL>
                    <a:lnR>
                      <a:noFill/>
                    </a:lnR>
                    <a:lnT>
                      <a:noFill/>
                    </a:lnT>
                    <a:lnB>
                      <a:noFill/>
                    </a:lnB>
                  </a:tcPr>
                </a:tc>
                <a:tc>
                  <a:txBody>
                    <a:bodyPr/>
                    <a:lstStyle/>
                    <a:p>
                      <a:pPr marL="0" marR="0" algn="ctr" defTabSz="914400" rtl="0" eaLnBrk="1" latinLnBrk="0" hangingPunct="1">
                        <a:lnSpc>
                          <a:spcPct val="107000"/>
                        </a:lnSpc>
                        <a:spcBef>
                          <a:spcPts val="0"/>
                        </a:spcBef>
                        <a:spcAft>
                          <a:spcPts val="0"/>
                        </a:spcAft>
                      </a:pPr>
                      <a:r>
                        <a:rPr lang="en-US" sz="1400" b="1" kern="1200" dirty="0">
                          <a:solidFill>
                            <a:srgbClr val="A92C2A"/>
                          </a:solidFill>
                          <a:latin typeface="+mn-lt"/>
                          <a:ea typeface="+mj-ea"/>
                          <a:cs typeface="+mj-cs"/>
                        </a:rPr>
                        <a:t>Unit Types</a:t>
                      </a:r>
                    </a:p>
                  </a:txBody>
                  <a:tcPr marL="68580" marR="68580" marT="0" marB="0" anchor="ctr">
                    <a:lnL>
                      <a:noFill/>
                    </a:lnL>
                    <a:lnR>
                      <a:noFill/>
                    </a:lnR>
                    <a:lnT>
                      <a:noFill/>
                    </a:lnT>
                    <a:lnB>
                      <a:noFill/>
                    </a:lnB>
                  </a:tcPr>
                </a:tc>
                <a:tc>
                  <a:txBody>
                    <a:bodyPr/>
                    <a:lstStyle/>
                    <a:p>
                      <a:pPr marL="0" marR="0" algn="ctr" defTabSz="914400" rtl="0" eaLnBrk="1" latinLnBrk="0" hangingPunct="1">
                        <a:lnSpc>
                          <a:spcPct val="107000"/>
                        </a:lnSpc>
                        <a:spcBef>
                          <a:spcPts val="0"/>
                        </a:spcBef>
                        <a:spcAft>
                          <a:spcPts val="0"/>
                        </a:spcAft>
                      </a:pPr>
                      <a:r>
                        <a:rPr lang="en-US" sz="1400" b="1" kern="1200" dirty="0">
                          <a:solidFill>
                            <a:srgbClr val="A92C2A"/>
                          </a:solidFill>
                          <a:latin typeface="+mn-lt"/>
                          <a:ea typeface="+mj-ea"/>
                          <a:cs typeface="+mj-cs"/>
                        </a:rPr>
                        <a:t>Total Bedrooms to be Leased</a:t>
                      </a:r>
                    </a:p>
                  </a:txBody>
                  <a:tcPr marL="68580" marR="68580" marT="0" marB="0" anchor="ctr">
                    <a:lnL>
                      <a:noFill/>
                    </a:lnL>
                    <a:lnR>
                      <a:noFill/>
                    </a:lnR>
                    <a:lnT>
                      <a:noFill/>
                    </a:lnT>
                    <a:lnB>
                      <a:noFill/>
                    </a:lnB>
                  </a:tcPr>
                </a:tc>
                <a:extLst>
                  <a:ext uri="{0D108BD9-81ED-4DB2-BD59-A6C34878D82A}">
                    <a16:rowId xmlns:a16="http://schemas.microsoft.com/office/drawing/2014/main" val="1310768131"/>
                  </a:ext>
                </a:extLst>
              </a:tr>
              <a:tr h="259668">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42</a:t>
                      </a:r>
                    </a:p>
                  </a:txBody>
                  <a:tcPr marL="68580" marR="68580" marT="0" marB="0" anchor="ctr">
                    <a:lnL>
                      <a:noFill/>
                    </a:lnL>
                    <a:lnR>
                      <a:noFill/>
                    </a:lnR>
                    <a:lnT>
                      <a:noFill/>
                    </a:lnT>
                    <a:lnB>
                      <a:noFill/>
                    </a:lnB>
                    <a:solidFill>
                      <a:srgbClr val="F2F2F2"/>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 Bedroom / 1 Bath</a:t>
                      </a:r>
                    </a:p>
                  </a:txBody>
                  <a:tcPr marL="68580" marR="68580" marT="0" marB="0" anchor="ctr">
                    <a:lnL>
                      <a:noFill/>
                    </a:lnL>
                    <a:lnR>
                      <a:noFill/>
                    </a:lnR>
                    <a:lnT>
                      <a:noFill/>
                    </a:lnT>
                    <a:lnB>
                      <a:noFill/>
                    </a:lnB>
                    <a:solidFill>
                      <a:srgbClr val="F2F2F2"/>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42</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4148471179"/>
                  </a:ext>
                </a:extLst>
              </a:tr>
              <a:tr h="219144">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60</a:t>
                      </a:r>
                    </a:p>
                  </a:txBody>
                  <a:tcPr marL="68580" marR="68580"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 Bedroom / 2 Bath</a:t>
                      </a:r>
                    </a:p>
                  </a:txBody>
                  <a:tcPr marL="68580" marR="68580"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120</a:t>
                      </a:r>
                    </a:p>
                  </a:txBody>
                  <a:tcPr marL="68580" marR="68580" marT="0" marB="0" anchor="ctr">
                    <a:lnL>
                      <a:noFill/>
                    </a:lnL>
                    <a:lnR>
                      <a:noFill/>
                    </a:lnR>
                    <a:lnT>
                      <a:noFill/>
                    </a:lnT>
                    <a:lnB>
                      <a:noFill/>
                    </a:lnB>
                  </a:tcPr>
                </a:tc>
                <a:extLst>
                  <a:ext uri="{0D108BD9-81ED-4DB2-BD59-A6C34878D82A}">
                    <a16:rowId xmlns:a16="http://schemas.microsoft.com/office/drawing/2014/main" val="1001981618"/>
                  </a:ext>
                </a:extLst>
              </a:tr>
              <a:tr h="219144">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nchor="ctr">
                    <a:lnL>
                      <a:noFill/>
                    </a:lnL>
                    <a:lnR>
                      <a:noFill/>
                    </a:lnR>
                    <a:lnT>
                      <a:noFill/>
                    </a:lnT>
                    <a:lnB>
                      <a:noFill/>
                    </a:lnB>
                    <a:solidFill>
                      <a:srgbClr val="F2F2F2"/>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 Bedroom / 3 Bath</a:t>
                      </a:r>
                    </a:p>
                  </a:txBody>
                  <a:tcPr marL="68580" marR="68580" marT="0" marB="0" anchor="ctr">
                    <a:lnL>
                      <a:noFill/>
                    </a:lnL>
                    <a:lnR>
                      <a:noFill/>
                    </a:lnR>
                    <a:lnT>
                      <a:noFill/>
                    </a:lnT>
                    <a:lnB>
                      <a:noFill/>
                    </a:lnB>
                    <a:solidFill>
                      <a:srgbClr val="F2F2F2"/>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24</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1761019770"/>
                  </a:ext>
                </a:extLst>
              </a:tr>
              <a:tr h="219144">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91</a:t>
                      </a:r>
                    </a:p>
                  </a:txBody>
                  <a:tcPr marL="68580" marR="68580"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 Bedroom / 4 Bath</a:t>
                      </a:r>
                    </a:p>
                  </a:txBody>
                  <a:tcPr marL="68580" marR="68580"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364</a:t>
                      </a:r>
                    </a:p>
                  </a:txBody>
                  <a:tcPr marL="68580" marR="68580" marT="0" marB="0" anchor="ctr">
                    <a:lnL>
                      <a:noFill/>
                    </a:lnL>
                    <a:lnR>
                      <a:noFill/>
                    </a:lnR>
                    <a:lnT>
                      <a:noFill/>
                    </a:lnT>
                    <a:lnB>
                      <a:noFill/>
                    </a:lnB>
                  </a:tcPr>
                </a:tc>
                <a:extLst>
                  <a:ext uri="{0D108BD9-81ED-4DB2-BD59-A6C34878D82A}">
                    <a16:rowId xmlns:a16="http://schemas.microsoft.com/office/drawing/2014/main" val="898902528"/>
                  </a:ext>
                </a:extLst>
              </a:tr>
              <a:tr h="219144">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 Bedroom / 5 Bath</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100</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97357704"/>
                  </a:ext>
                </a:extLst>
              </a:tr>
              <a:tr h="219144">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221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Project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650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11933040"/>
                  </a:ext>
                </a:extLst>
              </a:tr>
            </a:tbl>
          </a:graphicData>
        </a:graphic>
      </p:graphicFrame>
      <p:sp>
        <p:nvSpPr>
          <p:cNvPr id="12" name="TextBox 11">
            <a:extLst>
              <a:ext uri="{FF2B5EF4-FFF2-40B4-BE49-F238E27FC236}">
                <a16:creationId xmlns:a16="http://schemas.microsoft.com/office/drawing/2014/main" id="{5D3A0E52-A842-697C-7C8E-4212E6FF7F07}"/>
              </a:ext>
            </a:extLst>
          </p:cNvPr>
          <p:cNvSpPr txBox="1"/>
          <p:nvPr/>
        </p:nvSpPr>
        <p:spPr>
          <a:xfrm>
            <a:off x="7175231" y="5871252"/>
            <a:ext cx="4900226" cy="215444"/>
          </a:xfrm>
          <a:prstGeom prst="rect">
            <a:avLst/>
          </a:prstGeom>
          <a:noFill/>
        </p:spPr>
        <p:txBody>
          <a:bodyPr wrap="square" lIns="91440" tIns="45720" rIns="91440" bIns="45720" anchor="t">
            <a:spAutoFit/>
          </a:bodyPr>
          <a:lstStyle/>
          <a:p>
            <a:pPr lvl="1"/>
            <a:r>
              <a:rPr lang="en-US" sz="800" i="1" dirty="0">
                <a:solidFill>
                  <a:schemeClr val="bg2">
                    <a:lumMod val="50000"/>
                  </a:schemeClr>
                </a:solidFill>
                <a:latin typeface="Arial" panose="020B0604020202020204" pitchFamily="34" charset="0"/>
                <a:cs typeface="Arial" panose="020B0604020202020204" pitchFamily="34" charset="0"/>
              </a:rPr>
              <a:t>Inclusive of 5% Affordable housing units</a:t>
            </a:r>
            <a:r>
              <a:rPr lang="en-US" sz="800" dirty="0">
                <a:solidFill>
                  <a:schemeClr val="bg2">
                    <a:lumMod val="50000"/>
                  </a:schemeClr>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a:stretch>
            <a:fillRect/>
          </a:stretch>
        </p:blipFill>
        <p:spPr>
          <a:xfrm>
            <a:off x="104274" y="1322855"/>
            <a:ext cx="7479414" cy="4195484"/>
          </a:xfrm>
          <a:prstGeom prst="rect">
            <a:avLst/>
          </a:prstGeom>
        </p:spPr>
      </p:pic>
      <p:sp>
        <p:nvSpPr>
          <p:cNvPr id="11" name="TextBox 10">
            <a:extLst>
              <a:ext uri="{FF2B5EF4-FFF2-40B4-BE49-F238E27FC236}">
                <a16:creationId xmlns:a16="http://schemas.microsoft.com/office/drawing/2014/main" id="{5D3A0E52-A842-697C-7C8E-4212E6FF7F07}"/>
              </a:ext>
            </a:extLst>
          </p:cNvPr>
          <p:cNvSpPr txBox="1"/>
          <p:nvPr/>
        </p:nvSpPr>
        <p:spPr>
          <a:xfrm>
            <a:off x="-218379" y="5594253"/>
            <a:ext cx="4900226" cy="215444"/>
          </a:xfrm>
          <a:prstGeom prst="rect">
            <a:avLst/>
          </a:prstGeom>
          <a:noFill/>
        </p:spPr>
        <p:txBody>
          <a:bodyPr wrap="square" lIns="91440" tIns="45720" rIns="91440" bIns="45720" anchor="t">
            <a:spAutoFit/>
          </a:bodyPr>
          <a:lstStyle/>
          <a:p>
            <a:pPr lvl="1"/>
            <a:r>
              <a:rPr lang="en-US" sz="800" i="1" dirty="0" smtClean="0">
                <a:solidFill>
                  <a:schemeClr val="bg2">
                    <a:lumMod val="50000"/>
                  </a:schemeClr>
                </a:solidFill>
                <a:latin typeface="Arial" panose="020B0604020202020204" pitchFamily="34" charset="0"/>
                <a:cs typeface="Arial" panose="020B0604020202020204" pitchFamily="34" charset="0"/>
              </a:rPr>
              <a:t>*New Church Footprint is subject to C3 independent verification of setbacks</a:t>
            </a:r>
          </a:p>
        </p:txBody>
      </p:sp>
    </p:spTree>
    <p:extLst>
      <p:ext uri="{BB962C8B-B14F-4D97-AF65-F5344CB8AC3E}">
        <p14:creationId xmlns:p14="http://schemas.microsoft.com/office/powerpoint/2010/main" val="2693272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20500" y="6340475"/>
            <a:ext cx="446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6</a:t>
            </a:r>
            <a:endParaRPr lang="en-US" dirty="0"/>
          </a:p>
        </p:txBody>
      </p:sp>
      <p:grpSp>
        <p:nvGrpSpPr>
          <p:cNvPr id="8" name="Group 7">
            <a:extLst>
              <a:ext uri="{FF2B5EF4-FFF2-40B4-BE49-F238E27FC236}">
                <a16:creationId xmlns:a16="http://schemas.microsoft.com/office/drawing/2014/main" id="{87D15495-8EEA-3BC9-F710-C464CCA81B5B}"/>
              </a:ext>
            </a:extLst>
          </p:cNvPr>
          <p:cNvGrpSpPr/>
          <p:nvPr/>
        </p:nvGrpSpPr>
        <p:grpSpPr>
          <a:xfrm>
            <a:off x="3007047" y="918815"/>
            <a:ext cx="3085399" cy="4434285"/>
            <a:chOff x="2012136" y="3129543"/>
            <a:chExt cx="3054256" cy="4375890"/>
          </a:xfrm>
        </p:grpSpPr>
        <p:pic>
          <p:nvPicPr>
            <p:cNvPr id="6" name="Graphic 5" descr="City outline">
              <a:extLst>
                <a:ext uri="{FF2B5EF4-FFF2-40B4-BE49-F238E27FC236}">
                  <a16:creationId xmlns:a16="http://schemas.microsoft.com/office/drawing/2014/main" id="{D9F8CC2F-AE8D-06C0-C472-CC450FB6B4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2573169" y="3129543"/>
              <a:ext cx="844840" cy="844840"/>
            </a:xfrm>
            <a:prstGeom prst="rect">
              <a:avLst/>
            </a:prstGeom>
          </p:spPr>
        </p:pic>
        <p:sp>
          <p:nvSpPr>
            <p:cNvPr id="14" name="TextBox 13">
              <a:extLst>
                <a:ext uri="{FF2B5EF4-FFF2-40B4-BE49-F238E27FC236}">
                  <a16:creationId xmlns:a16="http://schemas.microsoft.com/office/drawing/2014/main" id="{B37A9BF8-26E8-DD0E-B7C3-B780E8264984}"/>
                </a:ext>
              </a:extLst>
            </p:cNvPr>
            <p:cNvSpPr txBox="1"/>
            <p:nvPr/>
          </p:nvSpPr>
          <p:spPr>
            <a:xfrm>
              <a:off x="2012136" y="3860751"/>
              <a:ext cx="3054256" cy="3644682"/>
            </a:xfrm>
            <a:prstGeom prst="rect">
              <a:avLst/>
            </a:prstGeom>
            <a:noFill/>
          </p:spPr>
          <p:txBody>
            <a:bodyPr wrap="square" lIns="91440" tIns="45720" rIns="91440" bIns="45720" anchor="t">
              <a:spAutoFit/>
            </a:bodyPr>
            <a:lstStyle/>
            <a:p>
              <a:pPr lvl="1"/>
              <a:r>
                <a:rPr lang="en-US" sz="1400" b="1" dirty="0">
                  <a:solidFill>
                    <a:srgbClr val="A92C2A"/>
                  </a:solidFill>
                  <a:latin typeface="Arial" panose="020B0604020202020204" pitchFamily="34" charset="0"/>
                  <a:cs typeface="Arial" panose="020B0604020202020204" pitchFamily="34" charset="0"/>
                </a:rPr>
                <a:t>Diverse Housing</a:t>
              </a:r>
            </a:p>
            <a:p>
              <a:pPr marL="628650" lvl="1" indent="-171450" algn="ct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lvl="1" algn="ctr"/>
              <a:endParaRPr lang="en-US"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Prince George’s County Purple Line Inclusionary Zoning Study (Final Draft, December 2020) advocates utilizing appropriate public incentives, including PILOT Tax Abatements, to incentivize developers to address the shortage of county housing to households earning 100% AMI and below.</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This project is currently targeting 5% workforce housing units at 50% AMI, if sufficient public gap financing are obtained. The affordability AMI percentage can be adjusted depending on stakeholder input.</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Maximum Workforce Housing Rates (HOME Rates as of 2023 w/utilities included).</a:t>
              </a:r>
            </a:p>
          </p:txBody>
        </p:sp>
      </p:grpSp>
      <p:grpSp>
        <p:nvGrpSpPr>
          <p:cNvPr id="7" name="Group 6">
            <a:extLst>
              <a:ext uri="{FF2B5EF4-FFF2-40B4-BE49-F238E27FC236}">
                <a16:creationId xmlns:a16="http://schemas.microsoft.com/office/drawing/2014/main" id="{E38A24A5-0C03-60F2-6AFD-630AEBCB5175}"/>
              </a:ext>
            </a:extLst>
          </p:cNvPr>
          <p:cNvGrpSpPr/>
          <p:nvPr/>
        </p:nvGrpSpPr>
        <p:grpSpPr>
          <a:xfrm>
            <a:off x="8828319" y="3501719"/>
            <a:ext cx="2792181" cy="3203881"/>
            <a:chOff x="-29164" y="3012560"/>
            <a:chExt cx="2792181" cy="3203881"/>
          </a:xfrm>
        </p:grpSpPr>
        <p:sp>
          <p:nvSpPr>
            <p:cNvPr id="11" name="TextBox 10">
              <a:extLst>
                <a:ext uri="{FF2B5EF4-FFF2-40B4-BE49-F238E27FC236}">
                  <a16:creationId xmlns:a16="http://schemas.microsoft.com/office/drawing/2014/main" id="{044852FD-B4DA-5AA4-23CA-299E5AF82C83}"/>
                </a:ext>
              </a:extLst>
            </p:cNvPr>
            <p:cNvSpPr txBox="1"/>
            <p:nvPr/>
          </p:nvSpPr>
          <p:spPr>
            <a:xfrm>
              <a:off x="-29164" y="3831173"/>
              <a:ext cx="2792181" cy="2385268"/>
            </a:xfrm>
            <a:prstGeom prst="rect">
              <a:avLst/>
            </a:prstGeom>
            <a:noFill/>
          </p:spPr>
          <p:txBody>
            <a:bodyPr wrap="square" lIns="91440" tIns="45720" rIns="91440" bIns="45720" anchor="t">
              <a:spAutoFit/>
            </a:bodyPr>
            <a:lstStyle/>
            <a:p>
              <a:pPr lvl="1"/>
              <a:r>
                <a:rPr lang="en-US" sz="1400" b="1" dirty="0">
                  <a:solidFill>
                    <a:srgbClr val="A92C2A"/>
                  </a:solidFill>
                  <a:latin typeface="Arial" panose="020B0604020202020204" pitchFamily="34" charset="0"/>
                  <a:cs typeface="Arial" panose="020B0604020202020204" pitchFamily="34" charset="0"/>
                </a:rPr>
                <a:t>Pedestrian/Transit-Oriented</a:t>
              </a:r>
            </a:p>
            <a:p>
              <a:pPr marL="628650" lvl="1" indent="-171450" algn="ct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Continue College Park’s momentum of building high-quality, pedestrian-oriented mixed-use development.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Vibrant, mixed-use communities are a goal of transit-oriented development and the Purple Line Corridor Coalition (PLCC).</a:t>
              </a:r>
            </a:p>
            <a:p>
              <a:pPr lvl="1" algn="ctr"/>
              <a:endParaRPr lang="en-US" sz="1100" b="1" dirty="0">
                <a:latin typeface="Arial" panose="020B0604020202020204" pitchFamily="34" charset="0"/>
                <a:cs typeface="Arial" panose="020B0604020202020204" pitchFamily="34" charset="0"/>
              </a:endParaRPr>
            </a:p>
          </p:txBody>
        </p:sp>
        <p:pic>
          <p:nvPicPr>
            <p:cNvPr id="16" name="Graphic 15" descr="Woman with kid outline">
              <a:extLst>
                <a:ext uri="{FF2B5EF4-FFF2-40B4-BE49-F238E27FC236}">
                  <a16:creationId xmlns:a16="http://schemas.microsoft.com/office/drawing/2014/main" id="{45746D6D-C20C-BF25-E6C1-6B8F024B4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915" y="3012560"/>
              <a:ext cx="842867" cy="842867"/>
            </a:xfrm>
            <a:prstGeom prst="rect">
              <a:avLst/>
            </a:prstGeom>
          </p:spPr>
        </p:pic>
      </p:grpSp>
      <p:sp>
        <p:nvSpPr>
          <p:cNvPr id="19" name="TextBox 18">
            <a:extLst>
              <a:ext uri="{FF2B5EF4-FFF2-40B4-BE49-F238E27FC236}">
                <a16:creationId xmlns:a16="http://schemas.microsoft.com/office/drawing/2014/main" id="{E02E0E53-8F11-ADEE-ED89-74E2FA503F75}"/>
              </a:ext>
            </a:extLst>
          </p:cNvPr>
          <p:cNvSpPr txBox="1"/>
          <p:nvPr/>
        </p:nvSpPr>
        <p:spPr>
          <a:xfrm>
            <a:off x="354463" y="1669604"/>
            <a:ext cx="2468054" cy="1369606"/>
          </a:xfrm>
          <a:prstGeom prst="rect">
            <a:avLst/>
          </a:prstGeom>
          <a:noFill/>
        </p:spPr>
        <p:txBody>
          <a:bodyPr wrap="square" lIns="91440" tIns="45720" rIns="91440" bIns="45720" anchor="t">
            <a:spAutoFit/>
          </a:bodyPr>
          <a:lstStyle/>
          <a:p>
            <a:pPr lvl="1"/>
            <a:r>
              <a:rPr lang="en-US" sz="1400" b="1" dirty="0">
                <a:solidFill>
                  <a:srgbClr val="A92C2A"/>
                </a:solidFill>
                <a:latin typeface="Arial" panose="020B0604020202020204" pitchFamily="34" charset="0"/>
                <a:cs typeface="Arial" panose="020B0604020202020204" pitchFamily="34" charset="0"/>
              </a:rPr>
              <a:t>New State-of-the-Art UBC Facility</a:t>
            </a:r>
          </a:p>
          <a:p>
            <a:pPr lvl="1" algn="ctr"/>
            <a:endParaRPr lang="en-US"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New State-of-the-Art UBC Facility to promote local worship and fellowship.</a:t>
            </a:r>
          </a:p>
          <a:p>
            <a:pPr lvl="1" algn="ctr"/>
            <a:endParaRPr lang="en-US" sz="1100"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15FE893-330E-4A47-244E-227C32C7C789}"/>
              </a:ext>
            </a:extLst>
          </p:cNvPr>
          <p:cNvSpPr txBox="1">
            <a:spLocks/>
          </p:cNvSpPr>
          <p:nvPr/>
        </p:nvSpPr>
        <p:spPr>
          <a:xfrm>
            <a:off x="863947" y="204318"/>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A92C2A"/>
                </a:solidFill>
                <a:latin typeface="Arial"/>
                <a:cs typeface="Arial"/>
              </a:rPr>
              <a:t>Community Benefits</a:t>
            </a:r>
          </a:p>
        </p:txBody>
      </p:sp>
      <p:grpSp>
        <p:nvGrpSpPr>
          <p:cNvPr id="12" name="Group 11">
            <a:extLst>
              <a:ext uri="{FF2B5EF4-FFF2-40B4-BE49-F238E27FC236}">
                <a16:creationId xmlns:a16="http://schemas.microsoft.com/office/drawing/2014/main" id="{5EBA5774-6534-1F40-686A-ADF7AE7FDAFE}"/>
              </a:ext>
            </a:extLst>
          </p:cNvPr>
          <p:cNvGrpSpPr/>
          <p:nvPr/>
        </p:nvGrpSpPr>
        <p:grpSpPr>
          <a:xfrm>
            <a:off x="8781083" y="946551"/>
            <a:ext cx="2792181" cy="2702830"/>
            <a:chOff x="9208459" y="3127691"/>
            <a:chExt cx="2792181" cy="2702830"/>
          </a:xfrm>
        </p:grpSpPr>
        <p:sp>
          <p:nvSpPr>
            <p:cNvPr id="3" name="TextBox 2">
              <a:extLst>
                <a:ext uri="{FF2B5EF4-FFF2-40B4-BE49-F238E27FC236}">
                  <a16:creationId xmlns:a16="http://schemas.microsoft.com/office/drawing/2014/main" id="{C679D59B-FCEB-BF4D-05F8-1B534D6E924C}"/>
                </a:ext>
              </a:extLst>
            </p:cNvPr>
            <p:cNvSpPr txBox="1"/>
            <p:nvPr/>
          </p:nvSpPr>
          <p:spPr>
            <a:xfrm>
              <a:off x="9208459" y="3860751"/>
              <a:ext cx="2792181" cy="1969770"/>
            </a:xfrm>
            <a:prstGeom prst="rect">
              <a:avLst/>
            </a:prstGeom>
            <a:noFill/>
          </p:spPr>
          <p:txBody>
            <a:bodyPr wrap="square" lIns="91440" tIns="45720" rIns="91440" bIns="45720" anchor="t">
              <a:spAutoFit/>
            </a:bodyPr>
            <a:lstStyle/>
            <a:p>
              <a:pPr lvl="1"/>
              <a:r>
                <a:rPr lang="en-US" sz="1400" b="1" dirty="0">
                  <a:solidFill>
                    <a:srgbClr val="A92C2A"/>
                  </a:solidFill>
                  <a:latin typeface="Arial"/>
                  <a:cs typeface="Arial"/>
                </a:rPr>
                <a:t>Sustainable Development</a:t>
              </a:r>
            </a:p>
            <a:p>
              <a:pPr lvl="1" algn="ctr"/>
              <a:endParaRPr lang="en-US" sz="1400" b="1" dirty="0">
                <a:solidFill>
                  <a:srgbClr val="A92C2A"/>
                </a:solidFill>
                <a:latin typeface="Arial"/>
                <a:cs typeface="Arial"/>
              </a:endParaRP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On-site Roof Top Solar Panels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Project includes elements of LEED sustainable energy ratings.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Promote positive climate advocacy.</a:t>
              </a:r>
            </a:p>
            <a:p>
              <a:pPr lvl="1" algn="ctr"/>
              <a:endParaRPr lang="en-US" sz="1400" b="1" dirty="0">
                <a:solidFill>
                  <a:srgbClr val="A92C2A"/>
                </a:solidFill>
                <a:latin typeface="Arial"/>
                <a:cs typeface="Arial"/>
              </a:endParaRPr>
            </a:p>
          </p:txBody>
        </p:sp>
        <p:pic>
          <p:nvPicPr>
            <p:cNvPr id="4" name="Graphic 3" descr="Dim (Medium Sun) outline">
              <a:extLst>
                <a:ext uri="{FF2B5EF4-FFF2-40B4-BE49-F238E27FC236}">
                  <a16:creationId xmlns:a16="http://schemas.microsoft.com/office/drawing/2014/main" id="{D6BA785E-42F1-94FC-4C71-4D7A69886F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666284" y="3127691"/>
              <a:ext cx="751309" cy="751309"/>
            </a:xfrm>
            <a:prstGeom prst="rect">
              <a:avLst/>
            </a:prstGeom>
          </p:spPr>
        </p:pic>
      </p:grpSp>
      <p:grpSp>
        <p:nvGrpSpPr>
          <p:cNvPr id="10" name="Group 9">
            <a:extLst>
              <a:ext uri="{FF2B5EF4-FFF2-40B4-BE49-F238E27FC236}">
                <a16:creationId xmlns:a16="http://schemas.microsoft.com/office/drawing/2014/main" id="{C9F9AE62-4464-B53F-83A5-F8EA829953BC}"/>
              </a:ext>
            </a:extLst>
          </p:cNvPr>
          <p:cNvGrpSpPr/>
          <p:nvPr/>
        </p:nvGrpSpPr>
        <p:grpSpPr>
          <a:xfrm>
            <a:off x="5844162" y="946551"/>
            <a:ext cx="3103143" cy="4434284"/>
            <a:chOff x="5880680" y="1529881"/>
            <a:chExt cx="2902229" cy="4434284"/>
          </a:xfrm>
        </p:grpSpPr>
        <p:sp>
          <p:nvSpPr>
            <p:cNvPr id="23" name="TextBox 22">
              <a:extLst>
                <a:ext uri="{FF2B5EF4-FFF2-40B4-BE49-F238E27FC236}">
                  <a16:creationId xmlns:a16="http://schemas.microsoft.com/office/drawing/2014/main" id="{FAE98494-4466-BC92-6A73-FA38ECA86013}"/>
                </a:ext>
              </a:extLst>
            </p:cNvPr>
            <p:cNvSpPr txBox="1"/>
            <p:nvPr/>
          </p:nvSpPr>
          <p:spPr>
            <a:xfrm>
              <a:off x="5880680" y="2224680"/>
              <a:ext cx="2902229" cy="3739485"/>
            </a:xfrm>
            <a:prstGeom prst="rect">
              <a:avLst/>
            </a:prstGeom>
            <a:noFill/>
          </p:spPr>
          <p:txBody>
            <a:bodyPr wrap="square" lIns="91440" tIns="45720" rIns="91440" bIns="45720" anchor="t">
              <a:spAutoFit/>
            </a:bodyPr>
            <a:lstStyle/>
            <a:p>
              <a:pPr lvl="1"/>
              <a:r>
                <a:rPr lang="en-US" sz="1400" b="1" dirty="0">
                  <a:solidFill>
                    <a:srgbClr val="A92C2A"/>
                  </a:solidFill>
                  <a:latin typeface="Arial" panose="020B0604020202020204" pitchFamily="34" charset="0"/>
                  <a:cs typeface="Arial" panose="020B0604020202020204" pitchFamily="34" charset="0"/>
                </a:rPr>
                <a:t>Housing with Wide Demographic Appeal</a:t>
              </a:r>
            </a:p>
            <a:p>
              <a:pPr marL="628650" lvl="1" indent="-171450" algn="ct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Project designed to cluster Affinity Groups.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Provides added privacy to the 1 &amp; 2 bedroom units – which are attractive to working professionals, graduate students, visiting UMD faculty, and UMD Staff.</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Capstone’s Professional on-site management will include courtesy manager(s) that live on the premises to address issues that negatively impact the quiet enjoyment of the property. These courtesy manager(s) reinforce a culture of quiet enjoyment and respect for all abutting neighbors.</a:t>
              </a:r>
            </a:p>
            <a:p>
              <a:pPr lvl="1" algn="ctr"/>
              <a:endParaRPr lang="en-US" sz="1100" b="1" dirty="0">
                <a:latin typeface="Arial" panose="020B0604020202020204" pitchFamily="34" charset="0"/>
                <a:cs typeface="Arial" panose="020B0604020202020204" pitchFamily="34" charset="0"/>
              </a:endParaRPr>
            </a:p>
          </p:txBody>
        </p:sp>
        <p:pic>
          <p:nvPicPr>
            <p:cNvPr id="17" name="Graphic 16" descr="House outline">
              <a:extLst>
                <a:ext uri="{FF2B5EF4-FFF2-40B4-BE49-F238E27FC236}">
                  <a16:creationId xmlns:a16="http://schemas.microsoft.com/office/drawing/2014/main" id="{2D611D11-A577-23D8-BD8E-D6FEC2308ED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369699" y="1529881"/>
              <a:ext cx="723053" cy="723053"/>
            </a:xfrm>
            <a:prstGeom prst="rect">
              <a:avLst/>
            </a:prstGeom>
          </p:spPr>
        </p:pic>
      </p:grpSp>
      <p:pic>
        <p:nvPicPr>
          <p:cNvPr id="20" name="Picture 4">
            <a:extLst>
              <a:ext uri="{FF2B5EF4-FFF2-40B4-BE49-F238E27FC236}">
                <a16:creationId xmlns:a16="http://schemas.microsoft.com/office/drawing/2014/main" id="{9B89FF6A-5EAD-6383-2F25-262906F46A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226" y="540819"/>
            <a:ext cx="1488013" cy="148801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A067C01-F080-E5E4-0BDE-4E1D21DEC4DC}"/>
              </a:ext>
            </a:extLst>
          </p:cNvPr>
          <p:cNvGrpSpPr/>
          <p:nvPr/>
        </p:nvGrpSpPr>
        <p:grpSpPr>
          <a:xfrm>
            <a:off x="364342" y="3370827"/>
            <a:ext cx="2468054" cy="2596187"/>
            <a:chOff x="8782909" y="4478859"/>
            <a:chExt cx="2468054" cy="2596187"/>
          </a:xfrm>
        </p:grpSpPr>
        <p:sp>
          <p:nvSpPr>
            <p:cNvPr id="24" name="TextBox 23">
              <a:extLst>
                <a:ext uri="{FF2B5EF4-FFF2-40B4-BE49-F238E27FC236}">
                  <a16:creationId xmlns:a16="http://schemas.microsoft.com/office/drawing/2014/main" id="{B9320A3E-70B5-F779-7142-4DAA4DAABC2D}"/>
                </a:ext>
              </a:extLst>
            </p:cNvPr>
            <p:cNvSpPr txBox="1"/>
            <p:nvPr/>
          </p:nvSpPr>
          <p:spPr>
            <a:xfrm>
              <a:off x="8782909" y="4935999"/>
              <a:ext cx="2468054" cy="2139047"/>
            </a:xfrm>
            <a:prstGeom prst="rect">
              <a:avLst/>
            </a:prstGeom>
            <a:noFill/>
          </p:spPr>
          <p:txBody>
            <a:bodyPr wrap="square" lIns="91440" tIns="45720" rIns="91440" bIns="45720" anchor="t">
              <a:spAutoFit/>
            </a:bodyPr>
            <a:lstStyle/>
            <a:p>
              <a:pPr lvl="1"/>
              <a:r>
                <a:rPr lang="en-US" sz="1400" b="1" dirty="0">
                  <a:solidFill>
                    <a:srgbClr val="A92C2A"/>
                  </a:solidFill>
                  <a:latin typeface="Arial"/>
                  <a:cs typeface="Arial"/>
                </a:rPr>
                <a:t>Church Congregation Apprentice Program</a:t>
              </a:r>
            </a:p>
            <a:p>
              <a:pPr lvl="1" algn="ctr"/>
              <a:endParaRPr lang="en-US" sz="1400" b="1" dirty="0">
                <a:solidFill>
                  <a:srgbClr val="A92C2A"/>
                </a:solidFill>
                <a:latin typeface="Arial"/>
                <a:cs typeface="Arial"/>
              </a:endParaRPr>
            </a:p>
            <a:p>
              <a:pPr marL="628650" lvl="1" indent="-171450">
                <a:buFont typeface="Arial" panose="020B0604020202020204" pitchFamily="34" charset="0"/>
                <a:buChar char="•"/>
              </a:pPr>
              <a:r>
                <a:rPr lang="en-US" sz="1100" dirty="0">
                  <a:effectLst/>
                  <a:latin typeface="Arial" panose="020B0604020202020204" pitchFamily="34" charset="0"/>
                  <a:ea typeface="Calibri" panose="020F0502020204030204" pitchFamily="34" charset="0"/>
                </a:rPr>
                <a:t>Bozzuto Construction will offer training and apprentice programs to youth ministry in the areas of construction management and other trades.</a:t>
              </a:r>
              <a:endParaRPr lang="en-US" sz="1100" b="1" dirty="0">
                <a:solidFill>
                  <a:srgbClr val="A92C2A"/>
                </a:solidFill>
                <a:latin typeface="Arial"/>
                <a:cs typeface="Arial"/>
              </a:endParaRPr>
            </a:p>
            <a:p>
              <a:pPr lvl="1" algn="ctr"/>
              <a:endParaRPr lang="en-US" sz="1400" b="1" dirty="0">
                <a:solidFill>
                  <a:srgbClr val="A92C2A"/>
                </a:solidFill>
                <a:latin typeface="Arial"/>
                <a:cs typeface="Arial"/>
              </a:endParaRPr>
            </a:p>
          </p:txBody>
        </p:sp>
        <p:pic>
          <p:nvPicPr>
            <p:cNvPr id="26" name="Picture 2" descr="Register for AO Santa Monica Resident Services | AO Santa Monica">
              <a:extLst>
                <a:ext uri="{FF2B5EF4-FFF2-40B4-BE49-F238E27FC236}">
                  <a16:creationId xmlns:a16="http://schemas.microsoft.com/office/drawing/2014/main" id="{65B68B1B-3A93-7FC4-C68E-6EAB398E69F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8828"/>
            <a:stretch/>
          </p:blipFill>
          <p:spPr bwMode="auto">
            <a:xfrm>
              <a:off x="9575036" y="4530394"/>
              <a:ext cx="441899" cy="420701"/>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Handshake outline">
              <a:extLst>
                <a:ext uri="{FF2B5EF4-FFF2-40B4-BE49-F238E27FC236}">
                  <a16:creationId xmlns:a16="http://schemas.microsoft.com/office/drawing/2014/main" id="{2C94708D-B60C-4375-1828-E1FBC32A3FC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rot="20953658">
              <a:off x="9247721" y="4478859"/>
              <a:ext cx="456154" cy="456154"/>
            </a:xfrm>
            <a:prstGeom prst="rect">
              <a:avLst/>
            </a:prstGeom>
          </p:spPr>
        </p:pic>
      </p:grpSp>
      <p:graphicFrame>
        <p:nvGraphicFramePr>
          <p:cNvPr id="13" name="Table 12">
            <a:extLst>
              <a:ext uri="{FF2B5EF4-FFF2-40B4-BE49-F238E27FC236}">
                <a16:creationId xmlns:a16="http://schemas.microsoft.com/office/drawing/2014/main" id="{8A103256-610B-F92A-8F8B-7F3A3EDCBD0F}"/>
              </a:ext>
            </a:extLst>
          </p:cNvPr>
          <p:cNvGraphicFramePr>
            <a:graphicFrameLocks noGrp="1"/>
          </p:cNvGraphicFramePr>
          <p:nvPr>
            <p:extLst>
              <p:ext uri="{D42A27DB-BD31-4B8C-83A1-F6EECF244321}">
                <p14:modId xmlns:p14="http://schemas.microsoft.com/office/powerpoint/2010/main" val="1325739521"/>
              </p:ext>
            </p:extLst>
          </p:nvPr>
        </p:nvGraphicFramePr>
        <p:xfrm>
          <a:off x="3573801" y="5263559"/>
          <a:ext cx="2345865" cy="1493520"/>
        </p:xfrm>
        <a:graphic>
          <a:graphicData uri="http://schemas.openxmlformats.org/drawingml/2006/table">
            <a:tbl>
              <a:tblPr firstRow="1" bandRow="1">
                <a:tableStyleId>{2D5ABB26-0587-4C30-8999-92F81FD0307C}</a:tableStyleId>
              </a:tblPr>
              <a:tblGrid>
                <a:gridCol w="781955">
                  <a:extLst>
                    <a:ext uri="{9D8B030D-6E8A-4147-A177-3AD203B41FA5}">
                      <a16:colId xmlns:a16="http://schemas.microsoft.com/office/drawing/2014/main" val="3747368453"/>
                    </a:ext>
                  </a:extLst>
                </a:gridCol>
                <a:gridCol w="781955">
                  <a:extLst>
                    <a:ext uri="{9D8B030D-6E8A-4147-A177-3AD203B41FA5}">
                      <a16:colId xmlns:a16="http://schemas.microsoft.com/office/drawing/2014/main" val="3118814719"/>
                    </a:ext>
                  </a:extLst>
                </a:gridCol>
                <a:gridCol w="781955">
                  <a:extLst>
                    <a:ext uri="{9D8B030D-6E8A-4147-A177-3AD203B41FA5}">
                      <a16:colId xmlns:a16="http://schemas.microsoft.com/office/drawing/2014/main" val="2590764379"/>
                    </a:ext>
                  </a:extLst>
                </a:gridCol>
              </a:tblGrid>
              <a:tr h="159340">
                <a:tc>
                  <a:txBody>
                    <a:bodyPr/>
                    <a:lstStyle/>
                    <a:p>
                      <a:pPr algn="ctr"/>
                      <a:r>
                        <a:rPr lang="en-US" sz="800" dirty="0">
                          <a:latin typeface="Arial" panose="020B0604020202020204" pitchFamily="34" charset="0"/>
                          <a:cs typeface="Arial" panose="020B0604020202020204" pitchFamily="34" charset="0"/>
                        </a:rPr>
                        <a:t>Unit</a:t>
                      </a:r>
                    </a:p>
                  </a:txBody>
                  <a:tcPr/>
                </a:tc>
                <a:tc>
                  <a:txBody>
                    <a:bodyPr/>
                    <a:lstStyle/>
                    <a:p>
                      <a:pPr algn="ctr"/>
                      <a:r>
                        <a:rPr lang="en-US" sz="800" dirty="0">
                          <a:latin typeface="Arial" panose="020B0604020202020204" pitchFamily="34" charset="0"/>
                          <a:cs typeface="Arial" panose="020B0604020202020204" pitchFamily="34" charset="0"/>
                        </a:rPr>
                        <a:t>50%</a:t>
                      </a:r>
                      <a:r>
                        <a:rPr lang="en-US" sz="800" baseline="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AMI</a:t>
                      </a:r>
                    </a:p>
                  </a:txBody>
                  <a:tcPr/>
                </a:tc>
                <a:tc>
                  <a:txBody>
                    <a:bodyPr/>
                    <a:lstStyle/>
                    <a:p>
                      <a:pPr algn="ctr"/>
                      <a:r>
                        <a:rPr lang="en-US" sz="800" dirty="0">
                          <a:latin typeface="Arial" panose="020B0604020202020204" pitchFamily="34" charset="0"/>
                          <a:cs typeface="Arial" panose="020B0604020202020204" pitchFamily="34" charset="0"/>
                        </a:rPr>
                        <a:t>80% AMI</a:t>
                      </a:r>
                    </a:p>
                  </a:txBody>
                  <a:tcPr>
                    <a:noFill/>
                  </a:tcPr>
                </a:tc>
                <a:extLst>
                  <a:ext uri="{0D108BD9-81ED-4DB2-BD59-A6C34878D82A}">
                    <a16:rowId xmlns:a16="http://schemas.microsoft.com/office/drawing/2014/main" val="3817572377"/>
                  </a:ext>
                </a:extLst>
              </a:tr>
              <a:tr h="159340">
                <a:tc>
                  <a:txBody>
                    <a:bodyPr/>
                    <a:lstStyle/>
                    <a:p>
                      <a:pPr algn="ctr"/>
                      <a:r>
                        <a:rPr lang="en-US" sz="800" dirty="0">
                          <a:latin typeface="Arial" panose="020B0604020202020204" pitchFamily="34" charset="0"/>
                          <a:cs typeface="Arial" panose="020B0604020202020204" pitchFamily="34" charset="0"/>
                        </a:rPr>
                        <a:t>Efficiency</a:t>
                      </a:r>
                      <a:r>
                        <a:rPr lang="en-US" sz="800" baseline="0"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txBody>
                  <a:tcPr/>
                </a:tc>
                <a:tc>
                  <a:txBody>
                    <a:bodyPr/>
                    <a:lstStyle/>
                    <a:p>
                      <a:pPr algn="ctr"/>
                      <a:r>
                        <a:rPr lang="en-US" sz="800" dirty="0">
                          <a:latin typeface="Arial" panose="020B0604020202020204" pitchFamily="34" charset="0"/>
                          <a:cs typeface="Arial" panose="020B0604020202020204" pitchFamily="34" charset="0"/>
                        </a:rPr>
                        <a:t>$1,687</a:t>
                      </a:r>
                    </a:p>
                  </a:txBody>
                  <a:tcPr/>
                </a:tc>
                <a:tc>
                  <a:txBody>
                    <a:bodyPr/>
                    <a:lstStyle/>
                    <a:p>
                      <a:pPr algn="ctr"/>
                      <a:r>
                        <a:rPr lang="en-US" sz="800" dirty="0">
                          <a:latin typeface="Arial" panose="020B0604020202020204" pitchFamily="34" charset="0"/>
                          <a:cs typeface="Arial" panose="020B0604020202020204" pitchFamily="34" charset="0"/>
                        </a:rPr>
                        <a:t>$2,109</a:t>
                      </a:r>
                    </a:p>
                  </a:txBody>
                  <a:tcPr>
                    <a:noFill/>
                  </a:tcPr>
                </a:tc>
                <a:extLst>
                  <a:ext uri="{0D108BD9-81ED-4DB2-BD59-A6C34878D82A}">
                    <a16:rowId xmlns:a16="http://schemas.microsoft.com/office/drawing/2014/main" val="2372971364"/>
                  </a:ext>
                </a:extLst>
              </a:tr>
              <a:tr h="159340">
                <a:tc>
                  <a:txBody>
                    <a:bodyPr/>
                    <a:lstStyle/>
                    <a:p>
                      <a:pPr algn="ctr"/>
                      <a:r>
                        <a:rPr lang="en-US" sz="800" dirty="0">
                          <a:latin typeface="Arial" panose="020B0604020202020204" pitchFamily="34" charset="0"/>
                          <a:cs typeface="Arial" panose="020B0604020202020204" pitchFamily="34" charset="0"/>
                        </a:rPr>
                        <a:t>1 Bedroom</a:t>
                      </a:r>
                    </a:p>
                  </a:txBody>
                  <a:tcPr/>
                </a:tc>
                <a:tc>
                  <a:txBody>
                    <a:bodyPr/>
                    <a:lstStyle/>
                    <a:p>
                      <a:pPr algn="ctr"/>
                      <a:r>
                        <a:rPr lang="en-US" sz="800" dirty="0">
                          <a:latin typeface="Arial" panose="020B0604020202020204" pitchFamily="34" charset="0"/>
                          <a:cs typeface="Arial" panose="020B0604020202020204" pitchFamily="34" charset="0"/>
                        </a:rPr>
                        <a:t>$1,809</a:t>
                      </a:r>
                    </a:p>
                  </a:txBody>
                  <a:tcPr/>
                </a:tc>
                <a:tc>
                  <a:txBody>
                    <a:bodyPr/>
                    <a:lstStyle/>
                    <a:p>
                      <a:pPr algn="ctr"/>
                      <a:r>
                        <a:rPr lang="en-US" sz="800" dirty="0">
                          <a:latin typeface="Arial" panose="020B0604020202020204" pitchFamily="34" charset="0"/>
                          <a:cs typeface="Arial" panose="020B0604020202020204" pitchFamily="34" charset="0"/>
                        </a:rPr>
                        <a:t>$2,261</a:t>
                      </a:r>
                    </a:p>
                  </a:txBody>
                  <a:tcPr>
                    <a:noFill/>
                  </a:tcPr>
                </a:tc>
                <a:extLst>
                  <a:ext uri="{0D108BD9-81ED-4DB2-BD59-A6C34878D82A}">
                    <a16:rowId xmlns:a16="http://schemas.microsoft.com/office/drawing/2014/main" val="1193670968"/>
                  </a:ext>
                </a:extLst>
              </a:tr>
              <a:tr h="159340">
                <a:tc>
                  <a:txBody>
                    <a:bodyPr/>
                    <a:lstStyle/>
                    <a:p>
                      <a:pPr algn="ctr"/>
                      <a:r>
                        <a:rPr lang="en-US" sz="800" dirty="0">
                          <a:latin typeface="Arial" panose="020B0604020202020204" pitchFamily="34" charset="0"/>
                          <a:cs typeface="Arial" panose="020B0604020202020204" pitchFamily="34" charset="0"/>
                        </a:rPr>
                        <a:t>2 Bedroom</a:t>
                      </a:r>
                    </a:p>
                  </a:txBody>
                  <a:tcPr/>
                </a:tc>
                <a:tc>
                  <a:txBody>
                    <a:bodyPr/>
                    <a:lstStyle/>
                    <a:p>
                      <a:pPr algn="ctr"/>
                      <a:r>
                        <a:rPr lang="en-US" sz="800" dirty="0">
                          <a:latin typeface="Arial" panose="020B0604020202020204" pitchFamily="34" charset="0"/>
                          <a:cs typeface="Arial" panose="020B0604020202020204" pitchFamily="34" charset="0"/>
                        </a:rPr>
                        <a:t>$2,171</a:t>
                      </a:r>
                    </a:p>
                  </a:txBody>
                  <a:tcPr/>
                </a:tc>
                <a:tc>
                  <a:txBody>
                    <a:bodyPr/>
                    <a:lstStyle/>
                    <a:p>
                      <a:pPr algn="ctr"/>
                      <a:r>
                        <a:rPr lang="en-US" sz="800" dirty="0">
                          <a:latin typeface="Arial" panose="020B0604020202020204" pitchFamily="34" charset="0"/>
                          <a:cs typeface="Arial" panose="020B0604020202020204" pitchFamily="34" charset="0"/>
                        </a:rPr>
                        <a:t>$2,714</a:t>
                      </a:r>
                    </a:p>
                  </a:txBody>
                  <a:tcPr>
                    <a:noFill/>
                  </a:tcPr>
                </a:tc>
                <a:extLst>
                  <a:ext uri="{0D108BD9-81ED-4DB2-BD59-A6C34878D82A}">
                    <a16:rowId xmlns:a16="http://schemas.microsoft.com/office/drawing/2014/main" val="2722987604"/>
                  </a:ext>
                </a:extLst>
              </a:tr>
              <a:tr h="159340">
                <a:tc>
                  <a:txBody>
                    <a:bodyPr/>
                    <a:lstStyle/>
                    <a:p>
                      <a:pPr algn="ctr"/>
                      <a:r>
                        <a:rPr lang="en-US" sz="800" dirty="0">
                          <a:latin typeface="Arial" panose="020B0604020202020204" pitchFamily="34" charset="0"/>
                          <a:cs typeface="Arial" panose="020B0604020202020204" pitchFamily="34" charset="0"/>
                        </a:rPr>
                        <a:t>3 Bedroom</a:t>
                      </a:r>
                    </a:p>
                  </a:txBody>
                  <a:tcPr/>
                </a:tc>
                <a:tc>
                  <a:txBody>
                    <a:bodyPr/>
                    <a:lstStyle/>
                    <a:p>
                      <a:pPr algn="ctr"/>
                      <a:r>
                        <a:rPr lang="en-US" sz="800" dirty="0">
                          <a:latin typeface="Arial" panose="020B0604020202020204" pitchFamily="34" charset="0"/>
                          <a:cs typeface="Arial" panose="020B0604020202020204" pitchFamily="34" charset="0"/>
                        </a:rPr>
                        <a:t>$2,508</a:t>
                      </a:r>
                    </a:p>
                  </a:txBody>
                  <a:tcPr/>
                </a:tc>
                <a:tc>
                  <a:txBody>
                    <a:bodyPr/>
                    <a:lstStyle/>
                    <a:p>
                      <a:pPr algn="ctr"/>
                      <a:r>
                        <a:rPr lang="en-US" sz="800" dirty="0">
                          <a:latin typeface="Arial" panose="020B0604020202020204" pitchFamily="34" charset="0"/>
                          <a:cs typeface="Arial" panose="020B0604020202020204" pitchFamily="34" charset="0"/>
                        </a:rPr>
                        <a:t>$3,134</a:t>
                      </a:r>
                    </a:p>
                  </a:txBody>
                  <a:tcPr>
                    <a:noFill/>
                  </a:tcPr>
                </a:tc>
                <a:extLst>
                  <a:ext uri="{0D108BD9-81ED-4DB2-BD59-A6C34878D82A}">
                    <a16:rowId xmlns:a16="http://schemas.microsoft.com/office/drawing/2014/main" val="1319850998"/>
                  </a:ext>
                </a:extLst>
              </a:tr>
              <a:tr h="159340">
                <a:tc>
                  <a:txBody>
                    <a:bodyPr/>
                    <a:lstStyle/>
                    <a:p>
                      <a:pPr algn="ctr"/>
                      <a:r>
                        <a:rPr lang="en-US" sz="800" dirty="0">
                          <a:latin typeface="Arial" panose="020B0604020202020204" pitchFamily="34" charset="0"/>
                          <a:cs typeface="Arial" panose="020B0604020202020204" pitchFamily="34" charset="0"/>
                        </a:rPr>
                        <a:t>4 Bedroom</a:t>
                      </a:r>
                    </a:p>
                  </a:txBody>
                  <a:tcPr/>
                </a:tc>
                <a:tc>
                  <a:txBody>
                    <a:bodyPr/>
                    <a:lstStyle/>
                    <a:p>
                      <a:pPr algn="ctr"/>
                      <a:r>
                        <a:rPr lang="en-US" sz="800" dirty="0">
                          <a:latin typeface="Arial" panose="020B0604020202020204" pitchFamily="34" charset="0"/>
                          <a:cs typeface="Arial" panose="020B0604020202020204" pitchFamily="34" charset="0"/>
                        </a:rPr>
                        <a:t>$2,798</a:t>
                      </a:r>
                    </a:p>
                  </a:txBody>
                  <a:tcPr/>
                </a:tc>
                <a:tc>
                  <a:txBody>
                    <a:bodyPr/>
                    <a:lstStyle/>
                    <a:p>
                      <a:pPr algn="ctr"/>
                      <a:r>
                        <a:rPr lang="en-US" sz="800" dirty="0">
                          <a:latin typeface="Arial" panose="020B0604020202020204" pitchFamily="34" charset="0"/>
                          <a:cs typeface="Arial" panose="020B0604020202020204" pitchFamily="34" charset="0"/>
                        </a:rPr>
                        <a:t>$3,498</a:t>
                      </a:r>
                    </a:p>
                  </a:txBody>
                  <a:tcPr>
                    <a:noFill/>
                  </a:tcPr>
                </a:tc>
                <a:extLst>
                  <a:ext uri="{0D108BD9-81ED-4DB2-BD59-A6C34878D82A}">
                    <a16:rowId xmlns:a16="http://schemas.microsoft.com/office/drawing/2014/main" val="1116827392"/>
                  </a:ext>
                </a:extLst>
              </a:tr>
              <a:tr h="159340">
                <a:tc>
                  <a:txBody>
                    <a:bodyPr/>
                    <a:lstStyle/>
                    <a:p>
                      <a:pPr algn="ctr"/>
                      <a:r>
                        <a:rPr lang="en-US" sz="800" dirty="0">
                          <a:latin typeface="Arial" panose="020B0604020202020204" pitchFamily="34" charset="0"/>
                          <a:cs typeface="Arial" panose="020B0604020202020204" pitchFamily="34" charset="0"/>
                        </a:rPr>
                        <a:t>5 Bedroom</a:t>
                      </a:r>
                    </a:p>
                  </a:txBody>
                  <a:tcPr/>
                </a:tc>
                <a:tc>
                  <a:txBody>
                    <a:bodyPr/>
                    <a:lstStyle/>
                    <a:p>
                      <a:pPr algn="ctr"/>
                      <a:r>
                        <a:rPr lang="en-US" sz="800" dirty="0">
                          <a:latin typeface="Arial" panose="020B0604020202020204" pitchFamily="34" charset="0"/>
                          <a:cs typeface="Arial" panose="020B0604020202020204" pitchFamily="34" charset="0"/>
                        </a:rPr>
                        <a:t>$3,086</a:t>
                      </a:r>
                    </a:p>
                  </a:txBody>
                  <a:tcPr/>
                </a:tc>
                <a:tc>
                  <a:txBody>
                    <a:bodyPr/>
                    <a:lstStyle/>
                    <a:p>
                      <a:pPr algn="ctr"/>
                      <a:r>
                        <a:rPr lang="en-US" sz="800" dirty="0">
                          <a:latin typeface="Arial" panose="020B0604020202020204" pitchFamily="34" charset="0"/>
                          <a:cs typeface="Arial" panose="020B0604020202020204" pitchFamily="34" charset="0"/>
                        </a:rPr>
                        <a:t>$3,858</a:t>
                      </a:r>
                    </a:p>
                  </a:txBody>
                  <a:tcPr>
                    <a:noFill/>
                  </a:tcPr>
                </a:tc>
                <a:extLst>
                  <a:ext uri="{0D108BD9-81ED-4DB2-BD59-A6C34878D82A}">
                    <a16:rowId xmlns:a16="http://schemas.microsoft.com/office/drawing/2014/main" val="2183848029"/>
                  </a:ext>
                </a:extLst>
              </a:tr>
            </a:tbl>
          </a:graphicData>
        </a:graphic>
      </p:graphicFrame>
    </p:spTree>
    <p:extLst>
      <p:ext uri="{BB962C8B-B14F-4D97-AF65-F5344CB8AC3E}">
        <p14:creationId xmlns:p14="http://schemas.microsoft.com/office/powerpoint/2010/main" val="3178153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p:cNvSpPr>
            <a:spLocks noGrp="1"/>
          </p:cNvSpPr>
          <p:nvPr>
            <p:ph type="sldNum" sz="quarter" idx="12"/>
          </p:nvPr>
        </p:nvSpPr>
        <p:spPr>
          <a:xfrm>
            <a:off x="8610599" y="6356350"/>
            <a:ext cx="3464859" cy="365125"/>
          </a:xfrm>
        </p:spPr>
        <p:txBody>
          <a:bodyPr vert="horz" lIns="91440" tIns="45720" rIns="91440" bIns="45720" rtlCol="0" anchor="ctr">
            <a:normAutofit/>
          </a:bodyPr>
          <a:lstStyle/>
          <a:p>
            <a:pPr>
              <a:spcAft>
                <a:spcPts val="600"/>
              </a:spcAft>
            </a:pPr>
            <a:fld id="{AFCE27A7-5B81-472F-94A2-9A0BA5276B02}" type="slidenum">
              <a:rPr lang="en-US" smtClean="0"/>
              <a:pPr>
                <a:spcAft>
                  <a:spcPts val="600"/>
                </a:spcAft>
              </a:pPr>
              <a:t>7</a:t>
            </a:fld>
            <a:endParaRPr lang="en-US" dirty="0"/>
          </a:p>
        </p:txBody>
      </p:sp>
      <p:graphicFrame>
        <p:nvGraphicFramePr>
          <p:cNvPr id="16" name="Table 15">
            <a:extLst>
              <a:ext uri="{FF2B5EF4-FFF2-40B4-BE49-F238E27FC236}">
                <a16:creationId xmlns:a16="http://schemas.microsoft.com/office/drawing/2014/main" id="{A8102173-F1DD-CE0D-8CB9-B0A94D00B592}"/>
              </a:ext>
            </a:extLst>
          </p:cNvPr>
          <p:cNvGraphicFramePr>
            <a:graphicFrameLocks noGrp="1"/>
          </p:cNvGraphicFramePr>
          <p:nvPr>
            <p:extLst>
              <p:ext uri="{D42A27DB-BD31-4B8C-83A1-F6EECF244321}">
                <p14:modId xmlns:p14="http://schemas.microsoft.com/office/powerpoint/2010/main" val="655924783"/>
              </p:ext>
            </p:extLst>
          </p:nvPr>
        </p:nvGraphicFramePr>
        <p:xfrm>
          <a:off x="1053535" y="1331555"/>
          <a:ext cx="10433657" cy="4886662"/>
        </p:xfrm>
        <a:graphic>
          <a:graphicData uri="http://schemas.openxmlformats.org/drawingml/2006/table">
            <a:tbl>
              <a:tblPr/>
              <a:tblGrid>
                <a:gridCol w="1438947">
                  <a:extLst>
                    <a:ext uri="{9D8B030D-6E8A-4147-A177-3AD203B41FA5}">
                      <a16:colId xmlns:a16="http://schemas.microsoft.com/office/drawing/2014/main" val="2569546679"/>
                    </a:ext>
                  </a:extLst>
                </a:gridCol>
                <a:gridCol w="1136453">
                  <a:extLst>
                    <a:ext uri="{9D8B030D-6E8A-4147-A177-3AD203B41FA5}">
                      <a16:colId xmlns:a16="http://schemas.microsoft.com/office/drawing/2014/main" val="3371693345"/>
                    </a:ext>
                  </a:extLst>
                </a:gridCol>
                <a:gridCol w="1325880">
                  <a:extLst>
                    <a:ext uri="{9D8B030D-6E8A-4147-A177-3AD203B41FA5}">
                      <a16:colId xmlns:a16="http://schemas.microsoft.com/office/drawing/2014/main" val="3082661800"/>
                    </a:ext>
                  </a:extLst>
                </a:gridCol>
                <a:gridCol w="1325880">
                  <a:extLst>
                    <a:ext uri="{9D8B030D-6E8A-4147-A177-3AD203B41FA5}">
                      <a16:colId xmlns:a16="http://schemas.microsoft.com/office/drawing/2014/main" val="2454687378"/>
                    </a:ext>
                  </a:extLst>
                </a:gridCol>
                <a:gridCol w="1325880">
                  <a:extLst>
                    <a:ext uri="{9D8B030D-6E8A-4147-A177-3AD203B41FA5}">
                      <a16:colId xmlns:a16="http://schemas.microsoft.com/office/drawing/2014/main" val="561609123"/>
                    </a:ext>
                  </a:extLst>
                </a:gridCol>
                <a:gridCol w="1325880">
                  <a:extLst>
                    <a:ext uri="{9D8B030D-6E8A-4147-A177-3AD203B41FA5}">
                      <a16:colId xmlns:a16="http://schemas.microsoft.com/office/drawing/2014/main" val="763048763"/>
                    </a:ext>
                  </a:extLst>
                </a:gridCol>
                <a:gridCol w="1304436">
                  <a:extLst>
                    <a:ext uri="{9D8B030D-6E8A-4147-A177-3AD203B41FA5}">
                      <a16:colId xmlns:a16="http://schemas.microsoft.com/office/drawing/2014/main" val="4187239104"/>
                    </a:ext>
                  </a:extLst>
                </a:gridCol>
                <a:gridCol w="1250301">
                  <a:extLst>
                    <a:ext uri="{9D8B030D-6E8A-4147-A177-3AD203B41FA5}">
                      <a16:colId xmlns:a16="http://schemas.microsoft.com/office/drawing/2014/main" val="2494407575"/>
                    </a:ext>
                  </a:extLst>
                </a:gridCol>
              </a:tblGrid>
              <a:tr h="333382">
                <a:tc>
                  <a:txBody>
                    <a:bodyPr/>
                    <a:lstStyle/>
                    <a:p>
                      <a:pPr algn="l" fontAlgn="b"/>
                      <a:endParaRPr lang="en-US" sz="900" b="0" i="0" u="none" strike="noStrike" dirty="0">
                        <a:solidFill>
                          <a:srgbClr val="000000"/>
                        </a:solidFill>
                        <a:effectLst/>
                        <a:latin typeface="Arial" panose="020B0604020202020204" pitchFamily="34" charset="0"/>
                      </a:endParaRPr>
                    </a:p>
                  </a:txBody>
                  <a:tcPr marL="4931" marR="4931" marT="4931" marB="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
                      <a:r>
                        <a:rPr lang="en-US" sz="900" b="1" i="0" u="none" strike="noStrike" dirty="0">
                          <a:solidFill>
                            <a:schemeClr val="tx1"/>
                          </a:solidFill>
                          <a:effectLst/>
                          <a:latin typeface="Arial" panose="020B0604020202020204" pitchFamily="34" charset="0"/>
                        </a:rPr>
                        <a:t>Previous Options</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800" b="1" i="0" u="none" strike="noStrike" dirty="0">
                        <a:solidFill>
                          <a:srgbClr val="000000"/>
                        </a:solidFill>
                        <a:effectLst/>
                        <a:latin typeface="Arial" panose="020B0604020202020204" pitchFamily="34" charset="0"/>
                      </a:endParaRPr>
                    </a:p>
                  </a:txBody>
                  <a:tcPr marL="4931" marR="4931" marT="4931" marB="0" anchor="ctr">
                    <a:lnL w="12700" cap="flat" cmpd="sng" algn="ctr">
                      <a:solidFill>
                        <a:srgbClr val="A92C2A"/>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fontAlgn="b"/>
                      <a:endParaRPr lang="en-US" sz="800" b="1" i="0" u="none" strike="noStrike" dirty="0">
                        <a:solidFill>
                          <a:srgbClr val="000000"/>
                        </a:solidFill>
                        <a:effectLst/>
                        <a:latin typeface="Arial" panose="020B0604020202020204" pitchFamily="34" charset="0"/>
                      </a:endParaRPr>
                    </a:p>
                  </a:txBody>
                  <a:tcPr marL="4931" marR="4931" marT="4931" marB="0" anchor="ctr">
                    <a:lnL w="12700" cap="flat" cmpd="sng" algn="ctr">
                      <a:solidFill>
                        <a:srgbClr val="A92C2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algn="ctr" fontAlgn="b"/>
                      <a:r>
                        <a:rPr lang="en-US" sz="900" b="1" i="0" u="none" strike="noStrike" dirty="0">
                          <a:solidFill>
                            <a:schemeClr val="tx1"/>
                          </a:solidFill>
                          <a:effectLst/>
                          <a:latin typeface="Arial" panose="020B0604020202020204" pitchFamily="34" charset="0"/>
                        </a:rPr>
                        <a:t>Final Option One</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fontAlgn="b"/>
                      <a:endParaRPr lang="en-US" sz="800" b="1" i="0" u="none" strike="noStrike" dirty="0">
                        <a:solidFill>
                          <a:srgbClr val="000000"/>
                        </a:solidFill>
                        <a:effectLst/>
                        <a:latin typeface="Arial" panose="020B0604020202020204" pitchFamily="34" charset="0"/>
                      </a:endParaRPr>
                    </a:p>
                  </a:txBody>
                  <a:tcPr marL="4931" marR="4931" marT="4931" marB="0" anchor="ctr">
                    <a:lnL w="12700" cap="flat" cmpd="sng" algn="ctr">
                      <a:solidFill>
                        <a:srgbClr val="A92C2A"/>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2C2A"/>
                    </a:solidFill>
                  </a:tcPr>
                </a:tc>
                <a:tc gridSpan="2">
                  <a:txBody>
                    <a:bodyPr/>
                    <a:lstStyle/>
                    <a:p>
                      <a:pPr algn="ctr" fontAlgn="b"/>
                      <a:r>
                        <a:rPr lang="en-US" sz="900" b="1" i="0" u="none" strike="noStrike" baseline="0" dirty="0">
                          <a:solidFill>
                            <a:schemeClr val="tx2">
                              <a:lumMod val="75000"/>
                            </a:schemeClr>
                          </a:solidFill>
                          <a:effectLst/>
                          <a:latin typeface="Arial" panose="020B0604020202020204" pitchFamily="34" charset="0"/>
                        </a:rPr>
                        <a:t>Final Option Two</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fontAlgn="b"/>
                      <a:endParaRPr lang="en-US" sz="800" b="1" i="0" u="none" strike="noStrike" baseline="0" dirty="0">
                        <a:solidFill>
                          <a:srgbClr val="000000"/>
                        </a:solidFill>
                        <a:effectLst/>
                        <a:latin typeface="Arial" panose="020B0604020202020204" pitchFamily="34" charset="0"/>
                      </a:endParaRPr>
                    </a:p>
                  </a:txBody>
                  <a:tcPr marL="4931" marR="4931" marT="4931" marB="0" anchor="ctr">
                    <a:lnL w="12700" cap="flat" cmpd="sng" algn="ctr">
                      <a:solidFill>
                        <a:srgbClr val="A92C2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784954814"/>
                  </a:ext>
                </a:extLst>
              </a:tr>
              <a:tr h="279839">
                <a:tc>
                  <a:txBody>
                    <a:bodyPr/>
                    <a:lstStyle/>
                    <a:p>
                      <a:pPr algn="l" fontAlgn="b"/>
                      <a:r>
                        <a:rPr lang="en-US" sz="900" b="1" i="0" u="none" strike="noStrike" dirty="0">
                          <a:solidFill>
                            <a:schemeClr val="tx1"/>
                          </a:solidFill>
                          <a:effectLst/>
                          <a:latin typeface="Arial" panose="020B0604020202020204" pitchFamily="34" charset="0"/>
                        </a:rPr>
                        <a:t>Overview</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1"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050" b="1" i="0" u="none" strike="noStrike" kern="1200" dirty="0">
                          <a:solidFill>
                            <a:schemeClr val="tx1"/>
                          </a:solidFill>
                          <a:effectLst/>
                          <a:latin typeface="Arial" panose="020B0604020202020204" pitchFamily="34" charset="0"/>
                          <a:ea typeface="+mn-ea"/>
                          <a:cs typeface="+mn-cs"/>
                        </a:rPr>
                        <a:t>1 </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1"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Original RFP Submittal Proposal</a:t>
                      </a:r>
                    </a:p>
                  </a:txBody>
                  <a:tcPr marL="4931" marR="4931" marT="4931"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1"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050" b="1" i="0" u="none" strike="noStrike" kern="1200" dirty="0">
                          <a:solidFill>
                            <a:schemeClr val="tx1"/>
                          </a:solidFill>
                          <a:effectLst/>
                          <a:latin typeface="Arial" panose="020B0604020202020204" pitchFamily="34" charset="0"/>
                          <a:ea typeface="+mn-ea"/>
                          <a:cs typeface="+mn-cs"/>
                        </a:rPr>
                        <a:t>2</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1"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22,000 SF Church</a:t>
                      </a:r>
                    </a:p>
                  </a:txBody>
                  <a:tcPr marL="4931" marR="4931" marT="4931"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endParaRPr lang="en-US" sz="900" dirty="0">
                        <a:solidFill>
                          <a:schemeClr val="tx1"/>
                        </a:solidFill>
                      </a:endParaRPr>
                    </a:p>
                    <a:p>
                      <a:pPr algn="ctr" fontAlgn="b"/>
                      <a:r>
                        <a:rPr lang="en-US" sz="1050" b="1" i="0" u="none" strike="noStrike" dirty="0">
                          <a:solidFill>
                            <a:schemeClr val="tx1"/>
                          </a:solidFill>
                          <a:effectLst/>
                          <a:latin typeface="Arial" panose="020B0604020202020204" pitchFamily="34" charset="0"/>
                        </a:rPr>
                        <a:t>3</a:t>
                      </a:r>
                      <a:r>
                        <a:rPr lang="en-US" sz="1050" b="1" i="0" u="none" strike="noStrike" dirty="0">
                          <a:solidFill>
                            <a:schemeClr val="accent5"/>
                          </a:solidFill>
                          <a:effectLst/>
                          <a:latin typeface="Arial" panose="020B0604020202020204" pitchFamily="34" charset="0"/>
                        </a:rPr>
                        <a:t>*</a:t>
                      </a:r>
                    </a:p>
                    <a:p>
                      <a:pPr algn="ctr" fontAlgn="b"/>
                      <a:endParaRPr lang="en-US" sz="900" b="0" i="0" u="none" strike="noStrike" dirty="0">
                        <a:solidFill>
                          <a:schemeClr val="tx1"/>
                        </a:solidFill>
                        <a:effectLst/>
                        <a:latin typeface="Arial" panose="020B0604020202020204" pitchFamily="34" charset="0"/>
                      </a:endParaRPr>
                    </a:p>
                    <a:p>
                      <a:pPr lvl="0" algn="ctr" fontAlgn="b"/>
                      <a:r>
                        <a:rPr lang="en-US" sz="900" b="0" i="0" u="none" strike="noStrike" dirty="0">
                          <a:solidFill>
                            <a:schemeClr val="tx1"/>
                          </a:solidFill>
                          <a:effectLst/>
                          <a:latin typeface="Arial" panose="020B0604020202020204" pitchFamily="34" charset="0"/>
                        </a:rPr>
                        <a:t> 22,000 SF Church </a:t>
                      </a:r>
                    </a:p>
                    <a:p>
                      <a:pPr lvl="0" algn="ctr" fontAlgn="b"/>
                      <a:r>
                        <a:rPr lang="en-US" sz="900" b="0" i="0" u="none" strike="noStrike" dirty="0">
                          <a:solidFill>
                            <a:schemeClr val="tx1"/>
                          </a:solidFill>
                          <a:effectLst/>
                          <a:latin typeface="Arial" panose="020B0604020202020204" pitchFamily="34" charset="0"/>
                        </a:rPr>
                        <a:t> Includes 40% Tax PILOT</a:t>
                      </a:r>
                      <a:endParaRPr lang="en-US" sz="900" b="1" i="0" u="none" strike="noStrike" dirty="0">
                        <a:solidFill>
                          <a:schemeClr val="tx1"/>
                        </a:solidFill>
                        <a:effectLst/>
                        <a:latin typeface="Arial" panose="020B0604020202020204" pitchFamily="34" charset="0"/>
                      </a:endParaRPr>
                    </a:p>
                  </a:txBody>
                  <a:tcPr marL="4931" marR="4931" marT="4931"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1"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kern="1200" dirty="0">
                          <a:solidFill>
                            <a:schemeClr val="tx1"/>
                          </a:solidFill>
                          <a:effectLst/>
                          <a:latin typeface="Arial" panose="020B0604020202020204" pitchFamily="34" charset="0"/>
                          <a:ea typeface="+mn-ea"/>
                          <a:cs typeface="+mn-cs"/>
                        </a:rPr>
                        <a:t>4</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1"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30,000 SF Church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NO Tax Pilot</a:t>
                      </a:r>
                      <a:endParaRPr lang="en-US" sz="900" b="0" dirty="0">
                        <a:solidFill>
                          <a:schemeClr val="tx1"/>
                        </a:solidFill>
                      </a:endParaRPr>
                    </a:p>
                    <a:p>
                      <a:pPr algn="ctr" fontAlgn="b"/>
                      <a:endParaRPr lang="en-US" sz="900" b="1" i="0" u="none" strike="noStrike" dirty="0">
                        <a:solidFill>
                          <a:schemeClr val="tx1"/>
                        </a:solidFill>
                        <a:effectLst/>
                        <a:latin typeface="Arial" panose="020B0604020202020204" pitchFamily="34" charset="0"/>
                      </a:endParaRPr>
                    </a:p>
                  </a:txBody>
                  <a:tcPr marL="4931" marR="4931" marT="4931"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kern="1200" dirty="0">
                          <a:solidFill>
                            <a:schemeClr val="tx1"/>
                          </a:solidFill>
                          <a:effectLst/>
                          <a:latin typeface="Arial" panose="020B0604020202020204" pitchFamily="34" charset="0"/>
                          <a:ea typeface="+mn-ea"/>
                          <a:cs typeface="+mn-cs"/>
                        </a:rPr>
                        <a:t>5</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30,000 SF Church</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NO Tax Pilot</a:t>
                      </a:r>
                    </a:p>
                  </a:txBody>
                  <a:tcPr marL="4931" marR="4931" marT="4931"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1"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kern="1200" dirty="0">
                          <a:solidFill>
                            <a:schemeClr val="tx1"/>
                          </a:solidFill>
                          <a:effectLst/>
                          <a:latin typeface="Arial" panose="020B0604020202020204" pitchFamily="34" charset="0"/>
                          <a:ea typeface="+mn-ea"/>
                          <a:cs typeface="+mn-cs"/>
                        </a:rPr>
                        <a:t>6</a:t>
                      </a:r>
                      <a:r>
                        <a:rPr lang="en-US" sz="1000" b="1" i="0" u="none" strike="noStrike" kern="1200" dirty="0">
                          <a:solidFill>
                            <a:schemeClr val="accent5"/>
                          </a:solidFill>
                          <a:effectLst/>
                          <a:latin typeface="Arial" panose="020B0604020202020204" pitchFamily="34" charset="0"/>
                          <a:ea typeface="+mn-ea"/>
                          <a:cs typeface="+mn-cs"/>
                        </a:rPr>
                        <a:t>*</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  30,000 SF Church</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  Includes 60% Tax Pilot </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050" b="0" i="0" u="none" strike="noStrike" kern="1200" dirty="0">
                        <a:solidFill>
                          <a:schemeClr val="tx1"/>
                        </a:solidFill>
                        <a:effectLst/>
                        <a:latin typeface="Arial" panose="020B0604020202020204" pitchFamily="34" charset="0"/>
                        <a:ea typeface="+mn-ea"/>
                        <a:cs typeface="+mn-cs"/>
                      </a:endParaRPr>
                    </a:p>
                  </a:txBody>
                  <a:tcPr marL="4931" marR="4931" marT="4931"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1" i="0" u="none" strike="noStrike" kern="1200" dirty="0" smtClean="0">
                          <a:solidFill>
                            <a:schemeClr val="tx1"/>
                          </a:solidFill>
                          <a:effectLst/>
                          <a:latin typeface="Arial" panose="020B0604020202020204" pitchFamily="34" charset="0"/>
                          <a:ea typeface="+mn-ea"/>
                          <a:cs typeface="+mn-cs"/>
                        </a:rPr>
                        <a:t>7</a:t>
                      </a:r>
                      <a:r>
                        <a:rPr lang="en-US" sz="900" b="1" i="0" u="none" strike="noStrike" kern="1200" dirty="0" smtClean="0">
                          <a:solidFill>
                            <a:schemeClr val="accent5"/>
                          </a:solidFill>
                          <a:effectLst/>
                          <a:latin typeface="Arial" panose="020B0604020202020204" pitchFamily="34" charset="0"/>
                          <a:ea typeface="+mn-ea"/>
                          <a:cs typeface="+mn-cs"/>
                        </a:rPr>
                        <a:t>*</a:t>
                      </a:r>
                      <a:endParaRPr lang="en-US" sz="900" b="1"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dirty="0">
                        <a:solidFill>
                          <a:schemeClr val="tx1"/>
                        </a:solidFill>
                        <a:effectLst/>
                        <a:latin typeface="Arial" panose="020B0604020202020204" pitchFamily="34" charset="0"/>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30,000 SF Church</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Arial" panose="020B0604020202020204" pitchFamily="34" charset="0"/>
                          <a:ea typeface="+mn-ea"/>
                          <a:cs typeface="+mn-cs"/>
                        </a:rPr>
                        <a:t>Includes 60% Tax Pilot</a:t>
                      </a:r>
                    </a:p>
                    <a:p>
                      <a:pPr algn="ctr" fontAlgn="b"/>
                      <a:endParaRPr lang="en-US" sz="1050" b="0" i="0" u="none" strike="noStrike" dirty="0">
                        <a:solidFill>
                          <a:schemeClr val="tx1"/>
                        </a:solidFill>
                        <a:effectLst/>
                        <a:latin typeface="Arial" panose="020B0604020202020204" pitchFamily="34" charset="0"/>
                      </a:endParaRPr>
                    </a:p>
                  </a:txBody>
                  <a:tcPr marL="4931" marR="4931" marT="4931"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extLst>
                  <a:ext uri="{0D108BD9-81ED-4DB2-BD59-A6C34878D82A}">
                    <a16:rowId xmlns:a16="http://schemas.microsoft.com/office/drawing/2014/main" val="600605100"/>
                  </a:ext>
                </a:extLst>
              </a:tr>
              <a:tr h="241642">
                <a:tc>
                  <a:txBody>
                    <a:bodyPr/>
                    <a:lstStyle/>
                    <a:p>
                      <a:pPr algn="l" fontAlgn="b"/>
                      <a:r>
                        <a:rPr lang="en-US" sz="900" b="1" i="0" u="none" strike="noStrike" dirty="0">
                          <a:solidFill>
                            <a:schemeClr val="tx1"/>
                          </a:solidFill>
                          <a:effectLst/>
                          <a:latin typeface="Arial" panose="020B0604020202020204" pitchFamily="34" charset="0"/>
                        </a:rPr>
                        <a:t>Date of Scenario</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(Original)</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9/22/23</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9/22/23</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11/13/23</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11/13/23</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11/13/23</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dirty="0">
                          <a:solidFill>
                            <a:schemeClr val="tx1"/>
                          </a:solidFill>
                          <a:effectLst/>
                          <a:latin typeface="Arial" panose="020B0604020202020204" pitchFamily="34" charset="0"/>
                        </a:rPr>
                        <a:t>11/13/23</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extLst>
                  <a:ext uri="{0D108BD9-81ED-4DB2-BD59-A6C34878D82A}">
                    <a16:rowId xmlns:a16="http://schemas.microsoft.com/office/drawing/2014/main" val="3720425876"/>
                  </a:ext>
                </a:extLst>
              </a:tr>
              <a:tr h="241642">
                <a:tc>
                  <a:txBody>
                    <a:bodyPr/>
                    <a:lstStyle/>
                    <a:p>
                      <a:pPr algn="l" fontAlgn="b"/>
                      <a:r>
                        <a:rPr lang="en-US" sz="900" b="1" i="0" u="none" strike="noStrike" dirty="0">
                          <a:solidFill>
                            <a:schemeClr val="tx1"/>
                          </a:solidFill>
                          <a:effectLst/>
                          <a:latin typeface="Arial" panose="020B0604020202020204" pitchFamily="34" charset="0"/>
                        </a:rPr>
                        <a:t>Total Unit/ Bed Count</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kern="1200" dirty="0">
                          <a:solidFill>
                            <a:schemeClr val="tx1"/>
                          </a:solidFill>
                          <a:effectLst/>
                          <a:latin typeface="Arial" panose="020B0604020202020204" pitchFamily="34" charset="0"/>
                          <a:ea typeface="+mn-ea"/>
                          <a:cs typeface="+mn-cs"/>
                        </a:rPr>
                        <a:t>221</a:t>
                      </a:r>
                      <a:endParaRPr lang="en-US" sz="900" b="1" i="0" u="none" strike="noStrike" dirty="0">
                        <a:solidFill>
                          <a:schemeClr val="tx1"/>
                        </a:solidFill>
                        <a:effectLst/>
                        <a:latin typeface="Arial" panose="020B0604020202020204" pitchFamily="34" charset="0"/>
                      </a:endParaRP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221</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221</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221</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221</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221</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dirty="0">
                          <a:solidFill>
                            <a:schemeClr val="tx1"/>
                          </a:solidFill>
                          <a:effectLst/>
                          <a:latin typeface="Arial" panose="020B0604020202020204" pitchFamily="34" charset="0"/>
                        </a:rPr>
                        <a:t>221</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extLst>
                  <a:ext uri="{0D108BD9-81ED-4DB2-BD59-A6C34878D82A}">
                    <a16:rowId xmlns:a16="http://schemas.microsoft.com/office/drawing/2014/main" val="3453431771"/>
                  </a:ext>
                </a:extLst>
              </a:tr>
              <a:tr h="241642">
                <a:tc>
                  <a:txBody>
                    <a:bodyPr/>
                    <a:lstStyle/>
                    <a:p>
                      <a:pPr algn="l" fontAlgn="b"/>
                      <a:r>
                        <a:rPr lang="en-US" sz="900" b="1" i="0" u="none" strike="noStrike" dirty="0">
                          <a:solidFill>
                            <a:schemeClr val="tx1"/>
                          </a:solidFill>
                          <a:effectLst/>
                          <a:latin typeface="Arial" panose="020B0604020202020204" pitchFamily="34" charset="0"/>
                        </a:rPr>
                        <a:t>Market Rate Unit Count</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kern="1200">
                          <a:solidFill>
                            <a:schemeClr val="tx1"/>
                          </a:solidFill>
                          <a:effectLst/>
                          <a:latin typeface="Arial" panose="020B0604020202020204" pitchFamily="34" charset="0"/>
                          <a:ea typeface="+mn-ea"/>
                          <a:cs typeface="+mn-cs"/>
                        </a:rPr>
                        <a:t>181</a:t>
                      </a:r>
                      <a:endParaRPr lang="en-US" sz="900" b="1" i="0" u="none" strike="noStrike" dirty="0">
                        <a:solidFill>
                          <a:schemeClr val="tx1"/>
                        </a:solidFill>
                        <a:effectLst/>
                        <a:latin typeface="Arial" panose="020B0604020202020204" pitchFamily="34" charset="0"/>
                      </a:endParaRP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181</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198</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210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210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210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dirty="0">
                          <a:solidFill>
                            <a:schemeClr val="tx1"/>
                          </a:solidFill>
                          <a:effectLst/>
                          <a:latin typeface="Arial" panose="020B0604020202020204" pitchFamily="34" charset="0"/>
                        </a:rPr>
                        <a:t>210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extLst>
                  <a:ext uri="{0D108BD9-81ED-4DB2-BD59-A6C34878D82A}">
                    <a16:rowId xmlns:a16="http://schemas.microsoft.com/office/drawing/2014/main" val="755260418"/>
                  </a:ext>
                </a:extLst>
              </a:tr>
              <a:tr h="282033">
                <a:tc>
                  <a:txBody>
                    <a:bodyPr/>
                    <a:lstStyle/>
                    <a:p>
                      <a:pPr algn="l" fontAlgn="b"/>
                      <a:r>
                        <a:rPr lang="en-US" sz="900" b="1" i="0" u="none" strike="noStrike" dirty="0">
                          <a:solidFill>
                            <a:schemeClr val="tx1"/>
                          </a:solidFill>
                          <a:effectLst/>
                          <a:latin typeface="Arial" panose="020B0604020202020204" pitchFamily="34" charset="0"/>
                        </a:rPr>
                        <a:t>Affordable Housing Unit Count</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kern="1200" dirty="0">
                          <a:solidFill>
                            <a:schemeClr val="tx1"/>
                          </a:solidFill>
                          <a:effectLst/>
                          <a:latin typeface="Arial" panose="020B0604020202020204" pitchFamily="34" charset="0"/>
                          <a:ea typeface="+mn-ea"/>
                          <a:cs typeface="+mn-cs"/>
                        </a:rPr>
                        <a:t>40 (120% AMI)</a:t>
                      </a:r>
                      <a:endParaRPr lang="en-US" sz="900" b="0" i="0" u="none" strike="noStrike" dirty="0">
                        <a:solidFill>
                          <a:schemeClr val="tx1"/>
                        </a:solidFill>
                        <a:effectLst/>
                        <a:latin typeface="Arial" panose="020B0604020202020204" pitchFamily="34" charset="0"/>
                      </a:endParaRP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40 (120% AMI)</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23 (12 at 50% AMI and 11 at 80% AMI)</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11 (50% AMI)</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Arial" panose="020B0604020202020204" pitchFamily="34" charset="0"/>
                        </a:rPr>
                        <a:t>11 (50% AMI)</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Arial" panose="020B0604020202020204" pitchFamily="34" charset="0"/>
                        </a:rPr>
                        <a:t>11 (50% AMI)</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Arial" panose="020B0604020202020204" pitchFamily="34" charset="0"/>
                        </a:rPr>
                        <a:t>11 (50% AMI)</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extLst>
                  <a:ext uri="{0D108BD9-81ED-4DB2-BD59-A6C34878D82A}">
                    <a16:rowId xmlns:a16="http://schemas.microsoft.com/office/drawing/2014/main" val="2397860669"/>
                  </a:ext>
                </a:extLst>
              </a:tr>
              <a:tr h="241642">
                <a:tc>
                  <a:txBody>
                    <a:bodyPr/>
                    <a:lstStyle/>
                    <a:p>
                      <a:pPr algn="l" fontAlgn="b"/>
                      <a:r>
                        <a:rPr lang="en-US" sz="900" b="1" i="0" u="none" strike="noStrike" dirty="0">
                          <a:solidFill>
                            <a:schemeClr val="tx1"/>
                          </a:solidFill>
                          <a:effectLst/>
                          <a:latin typeface="Arial" panose="020B0604020202020204" pitchFamily="34" charset="0"/>
                        </a:rPr>
                        <a:t>Church Improvements</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kern="1200" dirty="0">
                          <a:solidFill>
                            <a:schemeClr val="tx1"/>
                          </a:solidFill>
                          <a:effectLst/>
                          <a:latin typeface="Arial" panose="020B0604020202020204" pitchFamily="34" charset="0"/>
                          <a:ea typeface="+mn-ea"/>
                          <a:cs typeface="+mn-cs"/>
                        </a:rPr>
                        <a:t>15,000 SF</a:t>
                      </a:r>
                      <a:endParaRPr lang="en-US" sz="900" b="1" i="0" u="none" strike="noStrike" dirty="0">
                        <a:solidFill>
                          <a:schemeClr val="tx1"/>
                        </a:solidFill>
                        <a:effectLst/>
                        <a:latin typeface="Arial" panose="020B0604020202020204" pitchFamily="34" charset="0"/>
                      </a:endParaRP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22,000 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22,000 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30,000 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30,000 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30,000 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dirty="0">
                          <a:solidFill>
                            <a:schemeClr val="tx1"/>
                          </a:solidFill>
                          <a:effectLst/>
                          <a:latin typeface="Arial" panose="020B0604020202020204" pitchFamily="34" charset="0"/>
                        </a:rPr>
                        <a:t>30,000 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extLst>
                  <a:ext uri="{0D108BD9-81ED-4DB2-BD59-A6C34878D82A}">
                    <a16:rowId xmlns:a16="http://schemas.microsoft.com/office/drawing/2014/main" val="3289759948"/>
                  </a:ext>
                </a:extLst>
              </a:tr>
              <a:tr h="295488">
                <a:tc>
                  <a:txBody>
                    <a:bodyPr/>
                    <a:lstStyle/>
                    <a:p>
                      <a:pPr algn="l" fontAlgn="b"/>
                      <a:r>
                        <a:rPr lang="en-US" sz="900" b="1" i="0" u="none" strike="noStrike" dirty="0">
                          <a:solidFill>
                            <a:schemeClr val="tx1"/>
                          </a:solidFill>
                          <a:effectLst/>
                          <a:latin typeface="Arial" panose="020B0604020202020204" pitchFamily="34" charset="0"/>
                        </a:rPr>
                        <a:t>Church Improvement Costs</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kern="1200" dirty="0">
                          <a:solidFill>
                            <a:schemeClr val="tx1"/>
                          </a:solidFill>
                          <a:effectLst/>
                          <a:latin typeface="Arial" panose="020B0604020202020204" pitchFamily="34" charset="0"/>
                          <a:ea typeface="+mn-ea"/>
                          <a:cs typeface="+mn-cs"/>
                        </a:rPr>
                        <a:t>$6M</a:t>
                      </a:r>
                      <a:endParaRPr lang="en-US" sz="900" b="1" i="0" u="none" strike="noStrike" dirty="0">
                        <a:solidFill>
                          <a:schemeClr val="tx1"/>
                        </a:solidFill>
                        <a:effectLst/>
                        <a:latin typeface="Arial" panose="020B0604020202020204" pitchFamily="34" charset="0"/>
                      </a:endParaRP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$8.8M</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US" sz="900" b="0" i="0" u="none" strike="noStrike" kern="1200" dirty="0">
                          <a:solidFill>
                            <a:schemeClr val="tx1"/>
                          </a:solidFill>
                          <a:effectLst/>
                          <a:latin typeface="Arial" panose="020B0604020202020204" pitchFamily="34" charset="0"/>
                          <a:ea typeface="+mn-ea"/>
                          <a:cs typeface="+mn-cs"/>
                        </a:rPr>
                        <a:t>$8.8M</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$16.5M</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$12M</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$16.5M</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dirty="0">
                          <a:solidFill>
                            <a:schemeClr val="tx1"/>
                          </a:solidFill>
                          <a:effectLst/>
                          <a:latin typeface="Arial" panose="020B0604020202020204" pitchFamily="34" charset="0"/>
                        </a:rPr>
                        <a:t>$12M</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637890828"/>
                  </a:ext>
                </a:extLst>
              </a:tr>
              <a:tr h="270131">
                <a:tc>
                  <a:txBody>
                    <a:bodyPr/>
                    <a:lstStyle/>
                    <a:p>
                      <a:pPr algn="l" fontAlgn="b"/>
                      <a:r>
                        <a:rPr lang="en-US" sz="900" b="1" i="0" u="none" strike="noStrike" dirty="0">
                          <a:solidFill>
                            <a:schemeClr val="tx1"/>
                          </a:solidFill>
                          <a:effectLst/>
                          <a:latin typeface="Arial" panose="020B0604020202020204" pitchFamily="34" charset="0"/>
                        </a:rPr>
                        <a:t>Assumed Church Construction Price</a:t>
                      </a:r>
                      <a:r>
                        <a:rPr lang="en-US" sz="900" b="1" i="0" u="none" strike="noStrike" baseline="0" dirty="0">
                          <a:solidFill>
                            <a:schemeClr val="tx1"/>
                          </a:solidFill>
                          <a:effectLst/>
                          <a:latin typeface="Arial" panose="020B0604020202020204" pitchFamily="34" charset="0"/>
                        </a:rPr>
                        <a:t> </a:t>
                      </a:r>
                      <a:r>
                        <a:rPr lang="en-US" sz="900" b="1" i="0" u="none" strike="noStrike" dirty="0">
                          <a:solidFill>
                            <a:schemeClr val="tx1"/>
                          </a:solidFill>
                          <a:effectLst/>
                          <a:latin typeface="Arial" panose="020B0604020202020204" pitchFamily="34" charset="0"/>
                        </a:rPr>
                        <a:t>PSF</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kern="1200" dirty="0">
                          <a:solidFill>
                            <a:schemeClr val="tx1"/>
                          </a:solidFill>
                          <a:effectLst/>
                          <a:latin typeface="Arial" panose="020B0604020202020204" pitchFamily="34" charset="0"/>
                          <a:ea typeface="+mn-ea"/>
                          <a:cs typeface="+mn-cs"/>
                        </a:rPr>
                        <a:t>$400/ </a:t>
                      </a:r>
                      <a:r>
                        <a:rPr lang="en-US" sz="900" b="0" i="0" u="none" strike="noStrike" kern="1200" dirty="0" err="1">
                          <a:solidFill>
                            <a:schemeClr val="tx1"/>
                          </a:solidFill>
                          <a:effectLst/>
                          <a:latin typeface="Arial" panose="020B0604020202020204" pitchFamily="34" charset="0"/>
                          <a:ea typeface="+mn-ea"/>
                          <a:cs typeface="+mn-cs"/>
                        </a:rPr>
                        <a:t>psf</a:t>
                      </a:r>
                      <a:endParaRPr lang="en-US" sz="900" b="1" i="0" u="none" strike="noStrike" dirty="0">
                        <a:solidFill>
                          <a:schemeClr val="tx1"/>
                        </a:solidFill>
                        <a:effectLst/>
                        <a:latin typeface="Arial" panose="020B0604020202020204" pitchFamily="34" charset="0"/>
                      </a:endParaRP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$400/ psf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$400/ psf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$550/ psf</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1" i="0" u="none" strike="noStrike" dirty="0">
                          <a:solidFill>
                            <a:schemeClr val="accent6">
                              <a:lumMod val="75000"/>
                            </a:schemeClr>
                          </a:solidFill>
                          <a:effectLst/>
                          <a:latin typeface="Arial" panose="020B0604020202020204" pitchFamily="34" charset="0"/>
                        </a:rPr>
                        <a:t>$400/ psf</a:t>
                      </a:r>
                    </a:p>
                  </a:txBody>
                  <a:tcPr marL="4931" marR="4931" marT="4931"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$550/ psf</a:t>
                      </a:r>
                    </a:p>
                  </a:txBody>
                  <a:tcPr marL="4931" marR="4931" marT="4931"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chemeClr val="accent6">
                              <a:lumMod val="75000"/>
                            </a:schemeClr>
                          </a:solidFill>
                          <a:effectLst/>
                          <a:latin typeface="Arial" panose="020B0604020202020204" pitchFamily="34" charset="0"/>
                        </a:rPr>
                        <a:t>$400/ psf</a:t>
                      </a:r>
                    </a:p>
                  </a:txBody>
                  <a:tcPr marL="4931" marR="4931" marT="4931"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71863275"/>
                  </a:ext>
                </a:extLst>
              </a:tr>
              <a:tr h="346187">
                <a:tc gridSpan="8">
                  <a:txBody>
                    <a:bodyPr/>
                    <a:lstStyle/>
                    <a:p>
                      <a:pPr algn="l" fontAlgn="b"/>
                      <a:r>
                        <a:rPr lang="en-US" sz="900" b="1" i="0" u="none" strike="noStrike" dirty="0">
                          <a:solidFill>
                            <a:schemeClr val="tx1"/>
                          </a:solidFill>
                          <a:effectLst/>
                          <a:latin typeface="Arial" panose="020B0604020202020204" pitchFamily="34" charset="0"/>
                        </a:rPr>
                        <a:t>Church Financial Compensation- If Church Elects to Sell Land Fee Simple </a:t>
                      </a:r>
                    </a:p>
                  </a:txBody>
                  <a:tcPr marL="102098" marR="102098" marT="51049" marB="51049"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tc hMerge="1">
                  <a:txBody>
                    <a:bodyPr/>
                    <a:lstStyle/>
                    <a:p>
                      <a:endParaRPr lang="en-US"/>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tcPr>
                </a:tc>
                <a:tc hMerge="1">
                  <a:txBody>
                    <a:bodyPr/>
                    <a:lstStyle/>
                    <a:p>
                      <a:endParaRPr lang="en-US"/>
                    </a:p>
                  </a:txBody>
                  <a:tcP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tcPr>
                </a:tc>
                <a:tc hMerge="1">
                  <a:txBody>
                    <a:bodyPr/>
                    <a:lstStyle/>
                    <a:p>
                      <a:endParaRPr lang="en-US"/>
                    </a:p>
                  </a:txBody>
                  <a:tcPr>
                    <a:lnL w="12700" cap="flat" cmpd="sng" algn="ctr">
                      <a:solidFill>
                        <a:schemeClr val="accent4">
                          <a:lumMod val="20000"/>
                          <a:lumOff val="80000"/>
                        </a:schemeClr>
                      </a:solidFill>
                      <a:prstDash val="solid"/>
                      <a:round/>
                      <a:headEnd type="none" w="med" len="med"/>
                      <a:tailEnd type="none" w="med" len="med"/>
                    </a:lnL>
                    <a:lnT w="12700" cap="flat" cmpd="sng" algn="ctr">
                      <a:solidFill>
                        <a:schemeClr val="accent4">
                          <a:lumMod val="20000"/>
                          <a:lumOff val="80000"/>
                        </a:schemeClr>
                      </a:solidFill>
                      <a:prstDash val="solid"/>
                      <a:round/>
                      <a:headEnd type="none" w="med" len="med"/>
                      <a:tailEnd type="none" w="med" len="med"/>
                    </a:lnT>
                  </a:tcPr>
                </a:tc>
                <a:tc hMerge="1">
                  <a:txBody>
                    <a:bodyPr/>
                    <a:lstStyle/>
                    <a:p>
                      <a:pPr algn="ctr" fontAlgn="b"/>
                      <a:endParaRPr lang="en-US" sz="900" b="1" i="0" u="none" strike="noStrike" dirty="0">
                        <a:solidFill>
                          <a:srgbClr val="000000"/>
                        </a:solidFill>
                        <a:effectLst/>
                        <a:latin typeface="Arial" panose="020B0604020202020204" pitchFamily="34" charset="0"/>
                      </a:endParaRPr>
                    </a:p>
                  </a:txBody>
                  <a:tcPr marL="102098" marR="102098" marT="51049" marB="5104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fontAlgn="b"/>
                      <a:endParaRPr lang="en-US" sz="900" b="1" i="0" u="none" strike="noStrike" dirty="0">
                        <a:solidFill>
                          <a:srgbClr val="000000"/>
                        </a:solidFill>
                        <a:effectLst/>
                        <a:latin typeface="Arial" panose="020B0604020202020204" pitchFamily="34" charset="0"/>
                      </a:endParaRPr>
                    </a:p>
                  </a:txBody>
                  <a:tcPr marL="102098" marR="102098" marT="51049" marB="51049" anchor="b">
                    <a:lnL w="12700" cap="flat" cmpd="sng" algn="ctr">
                      <a:solidFill>
                        <a:schemeClr val="accent4">
                          <a:lumMod val="20000"/>
                          <a:lumOff val="8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fontAlgn="b"/>
                      <a:endParaRPr lang="en-US" sz="900" b="1" i="0" u="none" strike="noStrike" dirty="0">
                        <a:solidFill>
                          <a:srgbClr val="000000"/>
                        </a:solidFill>
                        <a:effectLst/>
                        <a:latin typeface="Arial" panose="020B0604020202020204" pitchFamily="34" charset="0"/>
                      </a:endParaRPr>
                    </a:p>
                  </a:txBody>
                  <a:tcPr marL="102098" marR="102098" marT="51049" marB="51049" anchor="b">
                    <a:lnL w="12700" cap="flat" cmpd="sng" algn="ctr">
                      <a:solidFill>
                        <a:schemeClr val="accent4">
                          <a:lumMod val="20000"/>
                          <a:lumOff val="8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fontAlgn="b"/>
                      <a:endParaRPr lang="en-US" sz="900" b="1" i="0" u="none" strike="noStrike" dirty="0">
                        <a:solidFill>
                          <a:srgbClr val="000000"/>
                        </a:solidFill>
                        <a:effectLst/>
                        <a:latin typeface="Arial" panose="020B0604020202020204" pitchFamily="34" charset="0"/>
                      </a:endParaRPr>
                    </a:p>
                  </a:txBody>
                  <a:tcPr marL="102098" marR="102098" marT="51049" marB="51049" anchor="b">
                    <a:lnL w="12700" cap="flat" cmpd="sng" algn="ctr">
                      <a:solidFill>
                        <a:schemeClr val="accent4">
                          <a:lumMod val="20000"/>
                          <a:lumOff val="8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044144"/>
                  </a:ext>
                </a:extLst>
              </a:tr>
              <a:tr h="241642">
                <a:tc>
                  <a:txBody>
                    <a:bodyPr/>
                    <a:lstStyle/>
                    <a:p>
                      <a:pPr algn="l" fontAlgn="b"/>
                      <a:r>
                        <a:rPr lang="en-US" sz="900" b="0" i="0" u="none" strike="noStrike" dirty="0">
                          <a:solidFill>
                            <a:schemeClr val="tx1"/>
                          </a:solidFill>
                          <a:effectLst/>
                          <a:latin typeface="Arial" panose="020B0604020202020204" pitchFamily="34" charset="0"/>
                        </a:rPr>
                        <a:t>  Church Improvements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dirty="0">
                          <a:solidFill>
                            <a:schemeClr val="tx1"/>
                          </a:solidFill>
                          <a:effectLst/>
                          <a:latin typeface="Arial" panose="020B0604020202020204" pitchFamily="34" charset="0"/>
                        </a:rPr>
                        <a:t>6,000,000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8,800,000</a:t>
                      </a:r>
                      <a:r>
                        <a:rPr lang="en-US" sz="900" b="1" i="0" u="none" strike="noStrike" dirty="0">
                          <a:solidFill>
                            <a:schemeClr val="tx1"/>
                          </a:solidFill>
                          <a:effectLst/>
                          <a:latin typeface="Arial" panose="020B0604020202020204" pitchFamily="34" charset="0"/>
                        </a:rPr>
                        <a:t>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8,800,000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16,500,000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12,000,000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0" i="0" u="none" strike="noStrike" dirty="0">
                          <a:solidFill>
                            <a:schemeClr val="tx1"/>
                          </a:solidFill>
                          <a:effectLst/>
                          <a:latin typeface="Arial" panose="020B0604020202020204" pitchFamily="34" charset="0"/>
                        </a:rPr>
                        <a:t>16,500,000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FF"/>
                    </a:solidFill>
                  </a:tcPr>
                </a:tc>
                <a:tc>
                  <a:txBody>
                    <a:bodyPr/>
                    <a:lstStyle/>
                    <a:p>
                      <a:pPr algn="ctr" fontAlgn="b"/>
                      <a:r>
                        <a:rPr lang="en-US" sz="900" b="0" i="0" u="none" strike="noStrike" dirty="0">
                          <a:solidFill>
                            <a:schemeClr val="tx1"/>
                          </a:solidFill>
                          <a:effectLst/>
                          <a:latin typeface="Arial" panose="020B0604020202020204" pitchFamily="34" charset="0"/>
                        </a:rPr>
                        <a:t>12,000,000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511865245"/>
                  </a:ext>
                </a:extLst>
              </a:tr>
              <a:tr h="300051">
                <a:tc>
                  <a:txBody>
                    <a:bodyPr/>
                    <a:lstStyle/>
                    <a:p>
                      <a:pPr algn="l" fontAlgn="b"/>
                      <a:r>
                        <a:rPr lang="en-US" sz="900" b="0" i="0" u="none" strike="noStrike" dirty="0">
                          <a:solidFill>
                            <a:schemeClr val="tx1"/>
                          </a:solidFill>
                          <a:effectLst/>
                          <a:latin typeface="Arial" panose="020B0604020202020204" pitchFamily="34" charset="0"/>
                        </a:rPr>
                        <a:t>  Additional Lump Sum</a:t>
                      </a:r>
                    </a:p>
                    <a:p>
                      <a:pPr algn="l" fontAlgn="b"/>
                      <a:r>
                        <a:rPr lang="en-US" sz="900" b="0" i="0" u="none" strike="noStrike" dirty="0">
                          <a:solidFill>
                            <a:schemeClr val="tx1"/>
                          </a:solidFill>
                          <a:effectLst/>
                          <a:latin typeface="Arial" panose="020B0604020202020204" pitchFamily="34" charset="0"/>
                        </a:rPr>
                        <a:t>  Payment at Closing</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0" i="0" u="none" strike="noStrike" dirty="0">
                          <a:solidFill>
                            <a:schemeClr val="tx1"/>
                          </a:solidFill>
                          <a:effectLst/>
                          <a:latin typeface="Arial" panose="020B0604020202020204" pitchFamily="34" charset="0"/>
                        </a:rPr>
                        <a:t>10,500,000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7,300,000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13,300,000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0" i="0" u="none" strike="noStrike" dirty="0">
                          <a:solidFill>
                            <a:schemeClr val="tx1"/>
                          </a:solidFill>
                          <a:effectLst/>
                          <a:latin typeface="Arial" panose="020B0604020202020204" pitchFamily="34" charset="0"/>
                        </a:rPr>
                        <a:t>-</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1" i="0" u="none" strike="noStrike" dirty="0">
                          <a:solidFill>
                            <a:schemeClr val="accent6">
                              <a:lumMod val="75000"/>
                            </a:schemeClr>
                          </a:solidFill>
                          <a:effectLst/>
                          <a:latin typeface="Arial" panose="020B0604020202020204" pitchFamily="34" charset="0"/>
                        </a:rPr>
                        <a:t>4,500,000</a:t>
                      </a:r>
                    </a:p>
                  </a:txBody>
                  <a:tcPr marL="4931" marR="4931" marT="4931"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en-US" sz="900" b="1" i="0" u="none" strike="noStrike" dirty="0">
                          <a:solidFill>
                            <a:schemeClr val="accent6">
                              <a:lumMod val="75000"/>
                            </a:schemeClr>
                          </a:solidFill>
                          <a:effectLst/>
                          <a:latin typeface="Arial" panose="020B0604020202020204" pitchFamily="34" charset="0"/>
                        </a:rPr>
                        <a:t>5,600,000</a:t>
                      </a:r>
                    </a:p>
                  </a:txBody>
                  <a:tcPr marL="4931" marR="4931" marT="4931"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en-US" sz="900" b="1" i="0" u="none" strike="noStrike" dirty="0">
                          <a:solidFill>
                            <a:schemeClr val="accent6">
                              <a:lumMod val="75000"/>
                            </a:schemeClr>
                          </a:solidFill>
                          <a:effectLst/>
                          <a:latin typeface="Arial" panose="020B0604020202020204" pitchFamily="34" charset="0"/>
                        </a:rPr>
                        <a:t>10,100,000</a:t>
                      </a:r>
                    </a:p>
                  </a:txBody>
                  <a:tcPr marL="4931" marR="4931" marT="4931"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14871977"/>
                  </a:ext>
                </a:extLst>
              </a:tr>
              <a:tr h="241642">
                <a:tc>
                  <a:txBody>
                    <a:bodyPr/>
                    <a:lstStyle/>
                    <a:p>
                      <a:pPr algn="l" fontAlgn="b"/>
                      <a:r>
                        <a:rPr lang="en-US" sz="900" b="1" i="0" u="none" strike="noStrike" dirty="0">
                          <a:solidFill>
                            <a:schemeClr val="tx1"/>
                          </a:solidFill>
                          <a:effectLst/>
                          <a:latin typeface="Arial" panose="020B0604020202020204" pitchFamily="34" charset="0"/>
                        </a:rPr>
                        <a:t> </a:t>
                      </a:r>
                    </a:p>
                    <a:p>
                      <a:pPr algn="l" fontAlgn="b"/>
                      <a:r>
                        <a:rPr lang="en-US" sz="900" b="1" i="0" u="none" strike="noStrike" dirty="0">
                          <a:solidFill>
                            <a:schemeClr val="tx1"/>
                          </a:solidFill>
                          <a:effectLst/>
                          <a:latin typeface="Arial" panose="020B0604020202020204" pitchFamily="34" charset="0"/>
                        </a:rPr>
                        <a:t>  Total Financial </a:t>
                      </a:r>
                      <a:r>
                        <a:rPr lang="en-US" sz="900" b="1" i="0" u="none" strike="noStrike" kern="1200" dirty="0">
                          <a:solidFill>
                            <a:schemeClr val="tx1"/>
                          </a:solidFill>
                          <a:effectLst/>
                          <a:latin typeface="Arial" panose="020B0604020202020204" pitchFamily="34" charset="0"/>
                          <a:ea typeface="+mn-ea"/>
                          <a:cs typeface="+mn-cs"/>
                        </a:rPr>
                        <a:t>Package</a:t>
                      </a:r>
                    </a:p>
                    <a:p>
                      <a:pPr algn="l" fontAlgn="b"/>
                      <a:r>
                        <a:rPr lang="en-US" sz="900" b="1" i="0" u="none" strike="noStrike" dirty="0">
                          <a:solidFill>
                            <a:schemeClr val="tx1"/>
                          </a:solidFill>
                          <a:effectLst/>
                          <a:latin typeface="Arial" panose="020B0604020202020204" pitchFamily="34" charset="0"/>
                        </a:rPr>
                        <a:t>  to Church</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chemeClr val="tx1"/>
                          </a:solidFill>
                          <a:effectLst/>
                          <a:latin typeface="Arial" panose="020B0604020202020204" pitchFamily="34" charset="0"/>
                        </a:rPr>
                        <a:t>16,500,000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1" i="0" u="none" strike="noStrike" dirty="0">
                          <a:solidFill>
                            <a:schemeClr val="tx1"/>
                          </a:solidFill>
                          <a:effectLst/>
                          <a:latin typeface="Arial" panose="020B0604020202020204" pitchFamily="34" charset="0"/>
                        </a:rPr>
                        <a:t>16,100,000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1" i="0" u="none" strike="noStrike" dirty="0">
                          <a:solidFill>
                            <a:schemeClr val="tx1"/>
                          </a:solidFill>
                          <a:effectLst/>
                          <a:latin typeface="Arial" panose="020B0604020202020204" pitchFamily="34" charset="0"/>
                        </a:rPr>
                        <a:t>22,100,000 </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900" b="1" i="0" u="none" strike="noStrike" dirty="0">
                          <a:solidFill>
                            <a:schemeClr val="tx1"/>
                          </a:solidFill>
                          <a:effectLst/>
                          <a:latin typeface="Arial" panose="020B0604020202020204" pitchFamily="34" charset="0"/>
                        </a:rPr>
                        <a:t>16,500,000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1" i="0" u="none" strike="noStrike" dirty="0">
                          <a:solidFill>
                            <a:schemeClr val="tx1"/>
                          </a:solidFill>
                          <a:effectLst/>
                          <a:latin typeface="Arial" panose="020B0604020202020204" pitchFamily="34" charset="0"/>
                        </a:rPr>
                        <a:t>16,500,000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a:txBody>
                    <a:bodyPr/>
                    <a:lstStyle/>
                    <a:p>
                      <a:pPr algn="ctr" fontAlgn="b"/>
                      <a:r>
                        <a:rPr lang="en-US" sz="900" b="1" i="0" u="none" strike="noStrike" dirty="0">
                          <a:solidFill>
                            <a:schemeClr val="tx1"/>
                          </a:solidFill>
                          <a:effectLst/>
                          <a:latin typeface="Arial" panose="020B0604020202020204" pitchFamily="34" charset="0"/>
                        </a:rPr>
                        <a:t>22,100,000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tc>
                  <a:txBody>
                    <a:bodyPr/>
                    <a:lstStyle/>
                    <a:p>
                      <a:pPr algn="ctr" fontAlgn="b"/>
                      <a:r>
                        <a:rPr lang="en-US" sz="900" b="1" i="0" u="none" strike="noStrike" dirty="0">
                          <a:solidFill>
                            <a:schemeClr val="tx1"/>
                          </a:solidFill>
                          <a:effectLst/>
                          <a:latin typeface="Arial" panose="020B0604020202020204" pitchFamily="34" charset="0"/>
                        </a:rPr>
                        <a:t>22,100,000</a:t>
                      </a:r>
                    </a:p>
                  </a:txBody>
                  <a:tcPr marL="4931" marR="4931" marT="4931"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extLst>
                  <a:ext uri="{0D108BD9-81ED-4DB2-BD59-A6C34878D82A}">
                    <a16:rowId xmlns:a16="http://schemas.microsoft.com/office/drawing/2014/main" val="2964544584"/>
                  </a:ext>
                </a:extLst>
              </a:tr>
            </a:tbl>
          </a:graphicData>
        </a:graphic>
      </p:graphicFrame>
      <p:sp>
        <p:nvSpPr>
          <p:cNvPr id="17" name="Title 1">
            <a:extLst>
              <a:ext uri="{FF2B5EF4-FFF2-40B4-BE49-F238E27FC236}">
                <a16:creationId xmlns:a16="http://schemas.microsoft.com/office/drawing/2014/main" id="{B7F3268F-5C51-7AB8-FFFF-893E1155C9CA}"/>
              </a:ext>
            </a:extLst>
          </p:cNvPr>
          <p:cNvSpPr txBox="1">
            <a:spLocks/>
          </p:cNvSpPr>
          <p:nvPr/>
        </p:nvSpPr>
        <p:spPr>
          <a:xfrm>
            <a:off x="1180531" y="460703"/>
            <a:ext cx="10515600" cy="4954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A92C2A"/>
                </a:solidFill>
                <a:latin typeface="Arial"/>
                <a:cs typeface="Arial"/>
              </a:rPr>
              <a:t>Financial Impact of UBC Programming Requirements</a:t>
            </a:r>
          </a:p>
        </p:txBody>
      </p:sp>
      <p:sp>
        <p:nvSpPr>
          <p:cNvPr id="44" name="Rectangle 43">
            <a:extLst>
              <a:ext uri="{FF2B5EF4-FFF2-40B4-BE49-F238E27FC236}">
                <a16:creationId xmlns:a16="http://schemas.microsoft.com/office/drawing/2014/main" id="{42875879-00F6-35CF-792D-365F200F6FD1}"/>
              </a:ext>
            </a:extLst>
          </p:cNvPr>
          <p:cNvSpPr/>
          <p:nvPr/>
        </p:nvSpPr>
        <p:spPr>
          <a:xfrm>
            <a:off x="1053535" y="1101033"/>
            <a:ext cx="126996" cy="148094"/>
          </a:xfrm>
          <a:prstGeom prst="rec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B202303-33E8-D0F7-7E85-CAE93608E85A}"/>
              </a:ext>
            </a:extLst>
          </p:cNvPr>
          <p:cNvSpPr txBox="1"/>
          <p:nvPr/>
        </p:nvSpPr>
        <p:spPr>
          <a:xfrm>
            <a:off x="1268963" y="1063005"/>
            <a:ext cx="1947969" cy="230832"/>
          </a:xfrm>
          <a:prstGeom prst="rect">
            <a:avLst/>
          </a:prstGeom>
          <a:noFill/>
        </p:spPr>
        <p:txBody>
          <a:bodyPr wrap="none" rtlCol="0">
            <a:spAutoFit/>
          </a:bodyPr>
          <a:lstStyle/>
          <a:p>
            <a:r>
              <a:rPr lang="en-US" sz="900" b="1" dirty="0">
                <a:solidFill>
                  <a:schemeClr val="accent6">
                    <a:lumMod val="75000"/>
                  </a:schemeClr>
                </a:solidFill>
                <a:latin typeface="Arial" panose="020B0604020202020204" pitchFamily="34" charset="0"/>
                <a:cs typeface="Arial" panose="020B0604020202020204" pitchFamily="34" charset="0"/>
              </a:rPr>
              <a:t>Additional Cash Paid to Church </a:t>
            </a:r>
          </a:p>
        </p:txBody>
      </p:sp>
      <p:sp>
        <p:nvSpPr>
          <p:cNvPr id="47" name="TextBox 46">
            <a:extLst>
              <a:ext uri="{FF2B5EF4-FFF2-40B4-BE49-F238E27FC236}">
                <a16:creationId xmlns:a16="http://schemas.microsoft.com/office/drawing/2014/main" id="{699AF89C-9AF8-EF66-340D-4F900C2BCB82}"/>
              </a:ext>
            </a:extLst>
          </p:cNvPr>
          <p:cNvSpPr txBox="1"/>
          <p:nvPr/>
        </p:nvSpPr>
        <p:spPr>
          <a:xfrm>
            <a:off x="1053535" y="6403152"/>
            <a:ext cx="2287806" cy="230832"/>
          </a:xfrm>
          <a:prstGeom prst="rect">
            <a:avLst/>
          </a:prstGeom>
          <a:noFill/>
        </p:spPr>
        <p:txBody>
          <a:bodyPr wrap="none" rtlCol="0">
            <a:spAutoFit/>
          </a:bodyPr>
          <a:lstStyle/>
          <a:p>
            <a:r>
              <a:rPr lang="en-US" sz="900" i="1" dirty="0">
                <a:solidFill>
                  <a:schemeClr val="accent5"/>
                </a:solidFill>
                <a:latin typeface="Arial" panose="020B0604020202020204" pitchFamily="34" charset="0"/>
                <a:cs typeface="Arial" panose="020B0604020202020204" pitchFamily="34" charset="0"/>
              </a:rPr>
              <a:t>* Requires discretionary county approval </a:t>
            </a:r>
          </a:p>
        </p:txBody>
      </p:sp>
      <p:sp>
        <p:nvSpPr>
          <p:cNvPr id="8" name="Slide Number Placeholder 4"/>
          <p:cNvSpPr txBox="1">
            <a:spLocks/>
          </p:cNvSpPr>
          <p:nvPr/>
        </p:nvSpPr>
        <p:spPr>
          <a:xfrm>
            <a:off x="8586536" y="6411028"/>
            <a:ext cx="3464859"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7</a:t>
            </a:r>
          </a:p>
        </p:txBody>
      </p:sp>
    </p:spTree>
    <p:extLst>
      <p:ext uri="{BB962C8B-B14F-4D97-AF65-F5344CB8AC3E}">
        <p14:creationId xmlns:p14="http://schemas.microsoft.com/office/powerpoint/2010/main" val="2294309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0">
            <a:extLst>
              <a:ext uri="{FF2B5EF4-FFF2-40B4-BE49-F238E27FC236}">
                <a16:creationId xmlns:a16="http://schemas.microsoft.com/office/drawing/2014/main" id="{C207799E-597E-BE88-DEA2-DB053B52C639}"/>
              </a:ext>
            </a:extLst>
          </p:cNvPr>
          <p:cNvSpPr txBox="1">
            <a:spLocks/>
          </p:cNvSpPr>
          <p:nvPr/>
        </p:nvSpPr>
        <p:spPr>
          <a:xfrm>
            <a:off x="645570" y="1540025"/>
            <a:ext cx="5157787" cy="4998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600" dirty="0" smtClean="0"/>
              <a:t>Capstone partnered with the Wesley foundation to build a new campus ministry facilities within Capstone’s development in Austin, TX. </a:t>
            </a:r>
            <a:endParaRPr lang="en-US" sz="1600" dirty="0"/>
          </a:p>
          <a:p>
            <a:pPr marL="0" lvl="0" indent="0">
              <a:buNone/>
            </a:pPr>
            <a:endParaRPr lang="en-US" sz="1600" dirty="0"/>
          </a:p>
          <a:p>
            <a:pPr marL="457200" lvl="1" indent="0">
              <a:buNone/>
            </a:pPr>
            <a:r>
              <a:rPr lang="en-US" sz="1600" b="1" i="1" dirty="0"/>
              <a:t>“…you offered a creative solution of the underlying financial structure, listened to all of our needs and ensured a successful implementation. Simply put, I think your stewardship of this mixed-use project from inception through lease-up was admirable. As a faith-based organization, I appreciated the way the Capstone team was open to and aware of the values and essentials of that aspect of our organization and project. They were willing to listen, plan and make adjustments with us as we would articulate these values.”</a:t>
            </a:r>
          </a:p>
          <a:p>
            <a:pPr marL="457200" lvl="1" indent="0" algn="r">
              <a:buNone/>
            </a:pPr>
            <a:r>
              <a:rPr lang="en-US" sz="1600" b="1" i="1" dirty="0"/>
              <a:t>Rusty Teeter</a:t>
            </a:r>
          </a:p>
          <a:p>
            <a:pPr marL="457200" lvl="1" indent="0" algn="r">
              <a:buNone/>
            </a:pPr>
            <a:r>
              <a:rPr lang="en-US" sz="1600" b="1" i="1" dirty="0"/>
              <a:t>Executive Director – Wesley Foundation</a:t>
            </a:r>
            <a:endParaRPr lang="en-US" sz="1600" b="1" dirty="0"/>
          </a:p>
          <a:p>
            <a:pPr marL="0" indent="0">
              <a:buNone/>
            </a:pPr>
            <a:r>
              <a:rPr lang="en-US" sz="1600" dirty="0"/>
              <a:t>Capstone is equally committed to this same standard in delivering new church facilities for UBC which will enhance the church and its congregation’s mission in many years to come.</a:t>
            </a:r>
          </a:p>
        </p:txBody>
      </p:sp>
      <p:sp>
        <p:nvSpPr>
          <p:cNvPr id="5" name="Slide Number Placeholder 4"/>
          <p:cNvSpPr>
            <a:spLocks noGrp="1"/>
          </p:cNvSpPr>
          <p:nvPr>
            <p:ph type="sldNum" sz="quarter" idx="12"/>
          </p:nvPr>
        </p:nvSpPr>
        <p:spPr>
          <a:xfrm>
            <a:off x="8610599" y="6356350"/>
            <a:ext cx="3464859"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8</a:t>
            </a:r>
          </a:p>
        </p:txBody>
      </p:sp>
      <p:sp>
        <p:nvSpPr>
          <p:cNvPr id="7" name="Title 1">
            <a:extLst>
              <a:ext uri="{FF2B5EF4-FFF2-40B4-BE49-F238E27FC236}">
                <a16:creationId xmlns:a16="http://schemas.microsoft.com/office/drawing/2014/main" id="{1B78DDBA-C636-9BEF-F137-F8C491077955}"/>
              </a:ext>
            </a:extLst>
          </p:cNvPr>
          <p:cNvSpPr txBox="1">
            <a:spLocks/>
          </p:cNvSpPr>
          <p:nvPr/>
        </p:nvSpPr>
        <p:spPr>
          <a:xfrm>
            <a:off x="990600" y="5175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A92C2A"/>
                </a:solidFill>
                <a:latin typeface="+mn-lt"/>
              </a:rPr>
              <a:t>Collaboration with University Baptist Church: </a:t>
            </a:r>
            <a:r>
              <a:rPr lang="en-US" b="1" dirty="0"/>
              <a:t/>
            </a:r>
            <a:br>
              <a:rPr lang="en-US" b="1" dirty="0"/>
            </a:br>
            <a:r>
              <a:rPr lang="en-US" sz="2800" dirty="0">
                <a:solidFill>
                  <a:srgbClr val="A92C2A"/>
                </a:solidFill>
                <a:latin typeface="Arial"/>
                <a:cs typeface="Arial"/>
              </a:rPr>
              <a:t>Elevating The Site Together</a:t>
            </a:r>
          </a:p>
        </p:txBody>
      </p:sp>
      <p:pic>
        <p:nvPicPr>
          <p:cNvPr id="9" name="Picture 8" descr="A couch in a room&#10;&#10;Description automatically generated">
            <a:extLst>
              <a:ext uri="{FF2B5EF4-FFF2-40B4-BE49-F238E27FC236}">
                <a16:creationId xmlns:a16="http://schemas.microsoft.com/office/drawing/2014/main" id="{738F5643-8DC1-E979-C1D0-C130A57311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 b="862"/>
          <a:stretch/>
        </p:blipFill>
        <p:spPr>
          <a:xfrm>
            <a:off x="6007100" y="1963739"/>
            <a:ext cx="5842000" cy="3886200"/>
          </a:xfrm>
          <a:prstGeom prst="rect">
            <a:avLst/>
          </a:prstGeom>
        </p:spPr>
      </p:pic>
    </p:spTree>
    <p:extLst>
      <p:ext uri="{BB962C8B-B14F-4D97-AF65-F5344CB8AC3E}">
        <p14:creationId xmlns:p14="http://schemas.microsoft.com/office/powerpoint/2010/main" val="2323934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2D4F206-36A3-47B5-A563-4B577821A66A}"/>
              </a:ext>
            </a:extLst>
          </p:cNvPr>
          <p:cNvSpPr txBox="1">
            <a:spLocks/>
          </p:cNvSpPr>
          <p:nvPr/>
        </p:nvSpPr>
        <p:spPr>
          <a:xfrm>
            <a:off x="914306" y="4461427"/>
            <a:ext cx="10884067" cy="245104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 </a:t>
            </a:r>
            <a:endParaRPr lang="en-US" sz="2800" b="1" dirty="0" smtClean="0">
              <a:solidFill>
                <a:srgbClr val="FF0000"/>
              </a:solidFill>
              <a:latin typeface="+mn-lt"/>
            </a:endParaRPr>
          </a:p>
          <a:p>
            <a:pPr algn="ctr"/>
            <a:r>
              <a:rPr lang="en-US" sz="2800" b="1" dirty="0" smtClean="0">
                <a:solidFill>
                  <a:srgbClr val="FF0000"/>
                </a:solidFill>
                <a:latin typeface="+mn-lt"/>
              </a:rPr>
              <a:t>For more detailed  information, see </a:t>
            </a:r>
          </a:p>
          <a:p>
            <a:pPr algn="ctr"/>
            <a:r>
              <a:rPr lang="en-US" sz="2800" b="1" dirty="0" smtClean="0">
                <a:solidFill>
                  <a:srgbClr val="FF0000"/>
                </a:solidFill>
                <a:latin typeface="+mn-lt"/>
              </a:rPr>
              <a:t>Final Presentation Addendum below</a:t>
            </a:r>
            <a:endParaRPr lang="en-US" sz="2800" b="1" dirty="0">
              <a:solidFill>
                <a:srgbClr val="FF0000"/>
              </a:solidFill>
              <a:latin typeface="Calibri"/>
              <a:cs typeface="Calibri"/>
            </a:endParaRPr>
          </a:p>
        </p:txBody>
      </p:sp>
      <p:sp>
        <p:nvSpPr>
          <p:cNvPr id="3" name="Slide Number Placeholder 2"/>
          <p:cNvSpPr>
            <a:spLocks noGrp="1"/>
          </p:cNvSpPr>
          <p:nvPr>
            <p:ph type="sldNum" sz="quarter" idx="12"/>
          </p:nvPr>
        </p:nvSpPr>
        <p:spPr/>
        <p:txBody>
          <a:bodyPr/>
          <a:lstStyle/>
          <a:p>
            <a:r>
              <a:rPr lang="en-US" dirty="0">
                <a:solidFill>
                  <a:schemeClr val="bg1"/>
                </a:solidFill>
              </a:rPr>
              <a:t>8</a:t>
            </a:r>
          </a:p>
        </p:txBody>
      </p:sp>
      <p:pic>
        <p:nvPicPr>
          <p:cNvPr id="16" name="Picture 2" descr="Capstone Communities - Award Winning Management, Construction and  Development">
            <a:extLst>
              <a:ext uri="{FF2B5EF4-FFF2-40B4-BE49-F238E27FC236}">
                <a16:creationId xmlns:a16="http://schemas.microsoft.com/office/drawing/2014/main" id="{44ADD53A-5A2E-36FF-954A-F20105379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993" y="490137"/>
            <a:ext cx="7757492" cy="16563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lue text on a white background&#10;&#10;Description automatically generated">
            <a:extLst>
              <a:ext uri="{FF2B5EF4-FFF2-40B4-BE49-F238E27FC236}">
                <a16:creationId xmlns:a16="http://schemas.microsoft.com/office/drawing/2014/main" id="{8F69EAD1-CFC1-B556-1A21-688D858277D7}"/>
              </a:ext>
            </a:extLst>
          </p:cNvPr>
          <p:cNvPicPr>
            <a:picLocks noChangeAspect="1"/>
          </p:cNvPicPr>
          <p:nvPr/>
        </p:nvPicPr>
        <p:blipFill>
          <a:blip r:embed="rId3"/>
          <a:stretch>
            <a:fillRect/>
          </a:stretch>
        </p:blipFill>
        <p:spPr>
          <a:xfrm>
            <a:off x="2032356" y="2547519"/>
            <a:ext cx="2141126" cy="790041"/>
          </a:xfrm>
          <a:prstGeom prst="rect">
            <a:avLst/>
          </a:prstGeom>
        </p:spPr>
      </p:pic>
      <p:pic>
        <p:nvPicPr>
          <p:cNvPr id="18" name="Content Placeholder 5">
            <a:extLst>
              <a:ext uri="{FF2B5EF4-FFF2-40B4-BE49-F238E27FC236}">
                <a16:creationId xmlns:a16="http://schemas.microsoft.com/office/drawing/2014/main" id="{C5797AFD-CAD2-02B4-F94B-00D6643B0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830" y="2746870"/>
            <a:ext cx="2164744" cy="391338"/>
          </a:xfrm>
          <a:prstGeom prst="rect">
            <a:avLst/>
          </a:prstGeom>
        </p:spPr>
      </p:pic>
      <p:pic>
        <p:nvPicPr>
          <p:cNvPr id="19" name="Picture 6" descr="Bohler Engineering">
            <a:extLst>
              <a:ext uri="{FF2B5EF4-FFF2-40B4-BE49-F238E27FC236}">
                <a16:creationId xmlns:a16="http://schemas.microsoft.com/office/drawing/2014/main" id="{63ADA7F5-F0C2-8338-098F-F74B1B364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480" y="2730450"/>
            <a:ext cx="2417817" cy="436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Lerch, Early &amp; Brewer | JD Supra">
            <a:extLst>
              <a:ext uri="{FF2B5EF4-FFF2-40B4-BE49-F238E27FC236}">
                <a16:creationId xmlns:a16="http://schemas.microsoft.com/office/drawing/2014/main" id="{2B6493EA-A5C0-FC77-7001-38703117EB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500" b="33211"/>
          <a:stretch/>
        </p:blipFill>
        <p:spPr bwMode="auto">
          <a:xfrm>
            <a:off x="1877157" y="3477337"/>
            <a:ext cx="2451524" cy="6672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Wells + Associates | Transportation Consultants - Engineering, Planning, TDM">
            <a:extLst>
              <a:ext uri="{FF2B5EF4-FFF2-40B4-BE49-F238E27FC236}">
                <a16:creationId xmlns:a16="http://schemas.microsoft.com/office/drawing/2014/main" id="{D0EA37FA-4CDF-999C-E4A3-A3798D6A73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830" y="3485893"/>
            <a:ext cx="2417818" cy="6215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Welcome to Hand Arendall Harrison Sale">
            <a:extLst>
              <a:ext uri="{FF2B5EF4-FFF2-40B4-BE49-F238E27FC236}">
                <a16:creationId xmlns:a16="http://schemas.microsoft.com/office/drawing/2014/main" id="{2FCB7332-F108-C984-7FD5-BE1416CC8D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9325" y="3477337"/>
            <a:ext cx="2107972" cy="70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1441"/>
      </p:ext>
    </p:extLst>
  </p:cSld>
  <p:clrMapOvr>
    <a:masterClrMapping/>
  </p:clrMapOvr>
</p:sld>
</file>

<file path=ppt/theme/theme1.xml><?xml version="1.0" encoding="utf-8"?>
<a:theme xmlns:a="http://schemas.openxmlformats.org/drawingml/2006/main" name="A078319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0812194.potx" id="{279F2917-AAF8-4152-9608-29252B924CBD}" vid="{D2612457-1C5C-4CDD-B755-CC38E3EAD1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157DB24428994A8659B0AB60EF8AC6" ma:contentTypeVersion="17" ma:contentTypeDescription="Create a new document." ma:contentTypeScope="" ma:versionID="7e5442e89466f2d257315e158da32bbe">
  <xsd:schema xmlns:xsd="http://www.w3.org/2001/XMLSchema" xmlns:xs="http://www.w3.org/2001/XMLSchema" xmlns:p="http://schemas.microsoft.com/office/2006/metadata/properties" xmlns:ns2="835affa0-4e53-4d43-a1fb-b7b585dddd71" xmlns:ns3="5f7ff03f-720a-4a91-9e32-26c0b4cc0e23" targetNamespace="http://schemas.microsoft.com/office/2006/metadata/properties" ma:root="true" ma:fieldsID="957a2d3318f4091cee553e22ea9fa410" ns2:_="" ns3:_="">
    <xsd:import namespace="835affa0-4e53-4d43-a1fb-b7b585dddd71"/>
    <xsd:import namespace="5f7ff03f-720a-4a91-9e32-26c0b4cc0e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5affa0-4e53-4d43-a1fb-b7b585dddd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87c433-da96-4ea7-ae4a-219629910a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7ff03f-720a-4a91-9e32-26c0b4cc0e2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f558d2-56fe-42f0-b9ab-25b58debafe7}" ma:internalName="TaxCatchAll" ma:showField="CatchAllData" ma:web="5f7ff03f-720a-4a91-9e32-26c0b4cc0e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5affa0-4e53-4d43-a1fb-b7b585dddd71">
      <Terms xmlns="http://schemas.microsoft.com/office/infopath/2007/PartnerControls"/>
    </lcf76f155ced4ddcb4097134ff3c332f>
    <TaxCatchAll xmlns="5f7ff03f-720a-4a91-9e32-26c0b4cc0e23" xsi:nil="true"/>
  </documentManagement>
</p:properties>
</file>

<file path=customXml/itemProps1.xml><?xml version="1.0" encoding="utf-8"?>
<ds:datastoreItem xmlns:ds="http://schemas.openxmlformats.org/officeDocument/2006/customXml" ds:itemID="{DD1CEFB8-556A-4B8C-80A4-9864F9807265}">
  <ds:schemaRefs>
    <ds:schemaRef ds:uri="http://schemas.microsoft.com/sharepoint/v3/contenttype/forms"/>
  </ds:schemaRefs>
</ds:datastoreItem>
</file>

<file path=customXml/itemProps2.xml><?xml version="1.0" encoding="utf-8"?>
<ds:datastoreItem xmlns:ds="http://schemas.openxmlformats.org/officeDocument/2006/customXml" ds:itemID="{DF7F4BA9-9BDE-401D-BFAF-E285FCA1EFEA}">
  <ds:schemaRefs>
    <ds:schemaRef ds:uri="5f7ff03f-720a-4a91-9e32-26c0b4cc0e23"/>
    <ds:schemaRef ds:uri="835affa0-4e53-4d43-a1fb-b7b585dddd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58BB8B-94D9-4774-9CB4-4F7CC063CA5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35affa0-4e53-4d43-a1fb-b7b585dddd71"/>
    <ds:schemaRef ds:uri="5f7ff03f-720a-4a91-9e32-26c0b4cc0e2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1400</TotalTime>
  <Words>2892</Words>
  <Application>Microsoft Office PowerPoint</Application>
  <PresentationFormat>Widescreen</PresentationFormat>
  <Paragraphs>353</Paragraphs>
  <Slides>14</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Black</vt:lpstr>
      <vt:lpstr>Calibri</vt:lpstr>
      <vt:lpstr>Calibri Light</vt:lpstr>
      <vt:lpstr>Times New Roman</vt:lpstr>
      <vt:lpstr>Wingdings</vt:lpstr>
      <vt:lpstr>A0783191</vt:lpstr>
      <vt:lpstr>PowerPoint Presentation</vt:lpstr>
      <vt:lpstr>Capstone’s Experience:  A History of Successful Execution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Andrew Calton</cp:lastModifiedBy>
  <cp:revision>113</cp:revision>
  <cp:lastPrinted>2018-10-10T22:15:03Z</cp:lastPrinted>
  <dcterms:created xsi:type="dcterms:W3CDTF">2015-01-20T04:24:33Z</dcterms:created>
  <dcterms:modified xsi:type="dcterms:W3CDTF">2023-11-09T21:07:14Z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0x0101008C157DB24428994A8659B0AB60EF8AC6</vt:lpwstr>
  </property>
  <property fmtid="{D5CDD505-2E9C-101B-9397-08002B2CF9AE}" pid="3" name="MediaServiceImageTags">
    <vt:lpwstr/>
  </property>
</Properties>
</file>